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531" r:id="rId5"/>
    <p:sldId id="2440" r:id="rId6"/>
    <p:sldId id="619" r:id="rId7"/>
    <p:sldId id="624" r:id="rId8"/>
    <p:sldId id="618" r:id="rId9"/>
    <p:sldId id="2439" r:id="rId10"/>
    <p:sldId id="541" r:id="rId11"/>
    <p:sldId id="2433" r:id="rId12"/>
    <p:sldId id="623" r:id="rId13"/>
    <p:sldId id="2438" r:id="rId14"/>
    <p:sldId id="2434" r:id="rId15"/>
  </p:sldIdLst>
  <p:sldSz cx="12192000" cy="6858000"/>
  <p:notesSz cx="6858000" cy="9144000"/>
  <p:defaultTextStyle>
    <a:defPPr rtl="0">
      <a:defRPr lang="th-t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5192"/>
    <a:srgbClr val="F6C0DE"/>
    <a:srgbClr val="2F3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00" autoAdjust="0"/>
  </p:normalViewPr>
  <p:slideViewPr>
    <p:cSldViewPr snapToGrid="0" showGuides="1">
      <p:cViewPr varScale="1">
        <p:scale>
          <a:sx n="81" d="100"/>
          <a:sy n="81" d="100"/>
        </p:scale>
        <p:origin x="132" y="786"/>
      </p:cViewPr>
      <p:guideLst>
        <p:guide orient="horz" pos="2136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698458065557629E-2"/>
          <c:y val="0.13395765783161784"/>
          <c:w val="0.9063747899180401"/>
          <c:h val="0.7751504925520674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2562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9"/>
              <c:layout>
                <c:manualLayout>
                  <c:x val="-3.402812898863912E-2"/>
                  <c:y val="-4.38258592344579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5F7-44FE-B0CA-8CCF66A34C90}"/>
                </c:ext>
              </c:extLst>
            </c:dLbl>
            <c:numFmt formatCode="#,##0;[Red]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urafont Sanukchang" pitchFamily="2" charset="-34"/>
                    <a:ea typeface="Surafont Sanukchang" pitchFamily="2" charset="-34"/>
                    <a:cs typeface="Surafont Sanukchang" pitchFamily="2" charset="-34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3194</c:v>
                </c:pt>
                <c:pt idx="1">
                  <c:v>3178</c:v>
                </c:pt>
                <c:pt idx="2">
                  <c:v>3612</c:v>
                </c:pt>
                <c:pt idx="3">
                  <c:v>3713</c:v>
                </c:pt>
                <c:pt idx="4">
                  <c:v>3840</c:v>
                </c:pt>
                <c:pt idx="5">
                  <c:v>3987</c:v>
                </c:pt>
                <c:pt idx="6">
                  <c:v>4062</c:v>
                </c:pt>
                <c:pt idx="7">
                  <c:v>4190</c:v>
                </c:pt>
                <c:pt idx="8">
                  <c:v>5083</c:v>
                </c:pt>
                <c:pt idx="9">
                  <c:v>5316</c:v>
                </c:pt>
                <c:pt idx="10">
                  <c:v>5652</c:v>
                </c:pt>
                <c:pt idx="11">
                  <c:v>5659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F7-44FE-B0CA-8CCF66A34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2563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9"/>
              <c:layout>
                <c:manualLayout>
                  <c:x val="-3.402812898863912E-2"/>
                  <c:y val="2.96371344283870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F7-44FE-B0CA-8CCF66A34C90}"/>
                </c:ext>
              </c:extLst>
            </c:dLbl>
            <c:dLbl>
              <c:idx val="10"/>
              <c:layout>
                <c:manualLayout>
                  <c:x val="-3.4028128988638939E-2"/>
                  <c:y val="6.03797749549334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F7-44FE-B0CA-8CCF66A34C90}"/>
                </c:ext>
              </c:extLst>
            </c:dLbl>
            <c:dLbl>
              <c:idx val="11"/>
              <c:layout>
                <c:manualLayout>
                  <c:x val="-4.7286223662823403E-2"/>
                  <c:y val="5.0920500946765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F7-44FE-B0CA-8CCF66A34C90}"/>
                </c:ext>
              </c:extLst>
            </c:dLbl>
            <c:numFmt formatCode="#,##0;[Red]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urafont Sanukchang" pitchFamily="2" charset="-34"/>
                    <a:ea typeface="Surafont Sanukchang" pitchFamily="2" charset="-34"/>
                    <a:cs typeface="Surafont Sanukchang" pitchFamily="2" charset="-34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5556</c:v>
                </c:pt>
                <c:pt idx="1">
                  <c:v>5460</c:v>
                </c:pt>
                <c:pt idx="2">
                  <c:v>5391</c:v>
                </c:pt>
                <c:pt idx="3">
                  <c:v>5331</c:v>
                </c:pt>
                <c:pt idx="4">
                  <c:v>5268</c:v>
                </c:pt>
                <c:pt idx="5">
                  <c:v>5192</c:v>
                </c:pt>
                <c:pt idx="6">
                  <c:v>5129</c:v>
                </c:pt>
                <c:pt idx="7">
                  <c:v>5084</c:v>
                </c:pt>
                <c:pt idx="8">
                  <c:v>5023</c:v>
                </c:pt>
                <c:pt idx="9">
                  <c:v>4980</c:v>
                </c:pt>
                <c:pt idx="10">
                  <c:v>4936</c:v>
                </c:pt>
                <c:pt idx="11">
                  <c:v>4883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5F7-44FE-B0CA-8CCF66A34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2564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numFmt formatCode="#,##0;[Red]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FF0000"/>
                    </a:solidFill>
                    <a:latin typeface="Surafont Sanukchang" pitchFamily="2" charset="-34"/>
                    <a:ea typeface="Surafont Sanukchang" pitchFamily="2" charset="-34"/>
                    <a:cs typeface="Surafont Sanukchang" pitchFamily="2" charset="-34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4850</c:v>
                </c:pt>
                <c:pt idx="1">
                  <c:v>4802</c:v>
                </c:pt>
                <c:pt idx="2">
                  <c:v>4756</c:v>
                </c:pt>
                <c:pt idx="3">
                  <c:v>4729</c:v>
                </c:pt>
                <c:pt idx="4">
                  <c:v>4717</c:v>
                </c:pt>
                <c:pt idx="5">
                  <c:v>4662</c:v>
                </c:pt>
                <c:pt idx="6">
                  <c:v>4613</c:v>
                </c:pt>
                <c:pt idx="7">
                  <c:v>4567</c:v>
                </c:pt>
                <c:pt idx="8">
                  <c:v>4517</c:v>
                </c:pt>
                <c:pt idx="9">
                  <c:v>4489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5F7-44FE-B0CA-8CCF66A34C9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344385280"/>
        <c:axId val="-344384192"/>
      </c:lineChart>
      <c:catAx>
        <c:axId val="-34438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defRPr>
            </a:pPr>
            <a:endParaRPr lang="en-US"/>
          </a:p>
        </c:txPr>
        <c:crossAx val="-344384192"/>
        <c:crosses val="autoZero"/>
        <c:auto val="1"/>
        <c:lblAlgn val="ctr"/>
        <c:lblOffset val="100"/>
        <c:noMultiLvlLbl val="1"/>
      </c:catAx>
      <c:valAx>
        <c:axId val="-344384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;[Red]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defRPr>
            </a:pPr>
            <a:endParaRPr lang="en-US"/>
          </a:p>
        </c:txPr>
        <c:crossAx val="-344385280"/>
        <c:crosses val="autoZero"/>
        <c:crossBetween val="between"/>
      </c:valAx>
      <c:spPr>
        <a:solidFill>
          <a:schemeClr val="accent6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5278686837240811"/>
          <c:y val="0.66454582490165814"/>
          <c:w val="0.3638186740640062"/>
          <c:h val="9.0755945583137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urafont Sanukchang" pitchFamily="2" charset="-34"/>
              <a:ea typeface="Surafont Sanukchang" pitchFamily="2" charset="-34"/>
              <a:cs typeface="Surafont Sanukchang" pitchFamily="2" charset="-34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4">
        <a:lumMod val="90000"/>
      </a:schemeClr>
    </a:solidFill>
    <a:ln>
      <a:noFill/>
    </a:ln>
    <a:effectLst/>
  </c:spPr>
  <c:txPr>
    <a:bodyPr/>
    <a:lstStyle/>
    <a:p>
      <a:pPr>
        <a:defRPr sz="1600">
          <a:latin typeface="Surafont Sanukchang" pitchFamily="2" charset="-34"/>
          <a:ea typeface="Surafont Sanukchang" pitchFamily="2" charset="-34"/>
          <a:cs typeface="Surafont Sanukchang" pitchFamily="2" charset="-34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2563</c:v>
                </c:pt>
              </c:strCache>
            </c:strRef>
          </c:tx>
          <c:spPr>
            <a:ln w="19050" cap="rnd" cmpd="sng" algn="ctr">
              <a:solidFill>
                <a:schemeClr val="accent1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numFmt formatCode="#,##0;[Red]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1"/>
                    </a:solidFill>
                    <a:latin typeface="Surafont Sanukchang" pitchFamily="2" charset="-34"/>
                    <a:ea typeface="Surafont Sanukchang" pitchFamily="2" charset="-34"/>
                    <a:cs typeface="Surafont Sanukchang" pitchFamily="2" charset="-34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371</c:v>
                </c:pt>
                <c:pt idx="1">
                  <c:v>217</c:v>
                </c:pt>
                <c:pt idx="2">
                  <c:v>621</c:v>
                </c:pt>
                <c:pt idx="3">
                  <c:v>1039</c:v>
                </c:pt>
                <c:pt idx="4">
                  <c:v>443</c:v>
                </c:pt>
                <c:pt idx="5">
                  <c:v>299</c:v>
                </c:pt>
                <c:pt idx="6">
                  <c:v>32</c:v>
                </c:pt>
                <c:pt idx="7">
                  <c:v>30</c:v>
                </c:pt>
                <c:pt idx="8">
                  <c:v>130</c:v>
                </c:pt>
                <c:pt idx="9">
                  <c:v>24</c:v>
                </c:pt>
                <c:pt idx="10">
                  <c:v>355</c:v>
                </c:pt>
                <c:pt idx="11">
                  <c:v>367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BD-4F6E-B754-8F35DE3A43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2564</c:v>
                </c:pt>
              </c:strCache>
            </c:strRef>
          </c:tx>
          <c:spPr>
            <a:ln w="19050" cap="rnd" cmpd="sng" algn="ctr">
              <a:solidFill>
                <a:schemeClr val="accent2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2"/>
                    </a:solidFill>
                    <a:latin typeface="Surafont Sanukchang" pitchFamily="2" charset="-34"/>
                    <a:ea typeface="Surafont Sanukchang" pitchFamily="2" charset="-34"/>
                    <a:cs typeface="Surafont Sanukchang" pitchFamily="2" charset="-34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325</c:v>
                </c:pt>
                <c:pt idx="1">
                  <c:v>218</c:v>
                </c:pt>
                <c:pt idx="2">
                  <c:v>277</c:v>
                </c:pt>
                <c:pt idx="3">
                  <c:v>295</c:v>
                </c:pt>
                <c:pt idx="4">
                  <c:v>311</c:v>
                </c:pt>
                <c:pt idx="5">
                  <c:v>304</c:v>
                </c:pt>
                <c:pt idx="6">
                  <c:v>77</c:v>
                </c:pt>
                <c:pt idx="7">
                  <c:v>84</c:v>
                </c:pt>
                <c:pt idx="8">
                  <c:v>113</c:v>
                </c:pt>
                <c:pt idx="9">
                  <c:v>251</c:v>
                </c:pt>
                <c:pt idx="10">
                  <c:v>231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ABD-4F6E-B754-8F35DE3A43E7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344386912"/>
        <c:axId val="-344376032"/>
      </c:lineChart>
      <c:catAx>
        <c:axId val="-34438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defRPr>
            </a:pPr>
            <a:endParaRPr lang="en-US"/>
          </a:p>
        </c:txPr>
        <c:crossAx val="-344376032"/>
        <c:crosses val="autoZero"/>
        <c:auto val="1"/>
        <c:lblAlgn val="ctr"/>
        <c:lblOffset val="100"/>
        <c:noMultiLvlLbl val="1"/>
      </c:catAx>
      <c:valAx>
        <c:axId val="-3443760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344386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Surafont Sanukchang" pitchFamily="2" charset="-34"/>
              <a:ea typeface="Surafont Sanukchang" pitchFamily="2" charset="-34"/>
              <a:cs typeface="Surafont Sanukchang" pitchFamily="2" charset="-34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th-TH" sz="2800" b="1" dirty="0"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จำนวนผู้รับบริการแบ่งตามคณะ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1474772634460789E-2"/>
          <c:y val="0.14585513756470889"/>
          <c:w val="0.9382829978195979"/>
          <c:h val="0.553940056437948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จำนวนผู้เข้ารับบริการ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63500">
                <a:schemeClr val="accent2">
                  <a:satMod val="175000"/>
                  <a:alpha val="40000"/>
                </a:schemeClr>
              </a:glow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urafont Sanukchang" pitchFamily="2" charset="-34"/>
                    <a:ea typeface="Surafont Sanukchang" pitchFamily="2" charset="-34"/>
                    <a:cs typeface="Surafont Sanukchang" pitchFamily="2" charset="-34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ประชาชน</c:v>
                </c:pt>
                <c:pt idx="1">
                  <c:v>มนุษยศาสตร์</c:v>
                </c:pt>
                <c:pt idx="2">
                  <c:v>ครุศาสตร์</c:v>
                </c:pt>
                <c:pt idx="3">
                  <c:v>สาธารณสุขศาสตร์</c:v>
                </c:pt>
                <c:pt idx="4">
                  <c:v>เทคโนโลยีอุตสาหกรรม</c:v>
                </c:pt>
                <c:pt idx="5">
                  <c:v>พยาบาลศาสตร์</c:v>
                </c:pt>
                <c:pt idx="6">
                  <c:v>บริหารธุรกิจ</c:v>
                </c:pt>
                <c:pt idx="7">
                  <c:v>นิติศาสตร์</c:v>
                </c:pt>
                <c:pt idx="8">
                  <c:v>วิทยาศาสตร์</c:v>
                </c:pt>
                <c:pt idx="9">
                  <c:v>แพทย์แผนไทย</c:v>
                </c:pt>
                <c:pt idx="10">
                  <c:v>เกษตรศาสตร์</c:v>
                </c:pt>
                <c:pt idx="11">
                  <c:v>วิทยาการคอมพิวเตอร์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100</c:v>
                </c:pt>
                <c:pt idx="1">
                  <c:v>34</c:v>
                </c:pt>
                <c:pt idx="2">
                  <c:v>31</c:v>
                </c:pt>
                <c:pt idx="3">
                  <c:v>29</c:v>
                </c:pt>
                <c:pt idx="4">
                  <c:v>14</c:v>
                </c:pt>
                <c:pt idx="5">
                  <c:v>11</c:v>
                </c:pt>
                <c:pt idx="6">
                  <c:v>7</c:v>
                </c:pt>
                <c:pt idx="7">
                  <c:v>3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F8-45B9-B292-7555DB9FBE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6"/>
        <c:axId val="1768074256"/>
        <c:axId val="176807675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ร้อยละ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2186074119760121E-2"/>
                  <c:y val="-0.157983854812443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FF8-45B9-B292-7555DB9FBEC0}"/>
                </c:ext>
              </c:extLst>
            </c:dLbl>
            <c:dLbl>
              <c:idx val="2"/>
              <c:layout>
                <c:manualLayout>
                  <c:x val="-3.4639980531054333E-2"/>
                  <c:y val="-0.1492635927514023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F8-45B9-B292-7555DB9FBEC0}"/>
                </c:ext>
              </c:extLst>
            </c:dLbl>
            <c:dLbl>
              <c:idx val="3"/>
              <c:layout>
                <c:manualLayout>
                  <c:x val="-3.3413027325407262E-2"/>
                  <c:y val="-0.1405433306903615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F8-45B9-B292-7555DB9FBEC0}"/>
                </c:ext>
              </c:extLst>
            </c:dLbl>
            <c:dLbl>
              <c:idx val="4"/>
              <c:layout>
                <c:manualLayout>
                  <c:x val="-2.6787480014912796E-2"/>
                  <c:y val="-9.25818893546371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F8-45B9-B292-7555DB9FBEC0}"/>
                </c:ext>
              </c:extLst>
            </c:dLbl>
            <c:dLbl>
              <c:idx val="5"/>
              <c:layout>
                <c:manualLayout>
                  <c:x val="-2.8014433220559909E-2"/>
                  <c:y val="-9.47619548698973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F8-45B9-B292-7555DB9FBEC0}"/>
                </c:ext>
              </c:extLst>
            </c:dLbl>
            <c:dLbl>
              <c:idx val="6"/>
              <c:layout>
                <c:manualLayout>
                  <c:x val="-2.9241386426207026E-2"/>
                  <c:y val="-8.38616272935963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F8-45B9-B292-7555DB9FBEC0}"/>
                </c:ext>
              </c:extLst>
            </c:dLbl>
            <c:dLbl>
              <c:idx val="7"/>
              <c:layout>
                <c:manualLayout>
                  <c:x val="-2.1388885910065578E-2"/>
                  <c:y val="-8.82217583241166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F8-45B9-B292-7555DB9FBEC0}"/>
                </c:ext>
              </c:extLst>
            </c:dLbl>
            <c:dLbl>
              <c:idx val="8"/>
              <c:layout>
                <c:manualLayout>
                  <c:x val="-2.9241386426207026E-2"/>
                  <c:y val="-9.25818893546370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F8-45B9-B292-7555DB9FBEC0}"/>
                </c:ext>
              </c:extLst>
            </c:dLbl>
            <c:dLbl>
              <c:idx val="9"/>
              <c:layout>
                <c:manualLayout>
                  <c:x val="-1.5827696352847781E-2"/>
                  <c:y val="-0.1034822169309381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FF8-45B9-B292-7555DB9FBEC0}"/>
                </c:ext>
              </c:extLst>
            </c:dLbl>
            <c:dLbl>
              <c:idx val="10"/>
              <c:layout>
                <c:manualLayout>
                  <c:x val="-1.4600743147200668E-2"/>
                  <c:y val="-0.1122024789919789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FF8-45B9-B292-7555DB9FBEC0}"/>
                </c:ext>
              </c:extLst>
            </c:dLbl>
            <c:dLbl>
              <c:idx val="11"/>
              <c:layout>
                <c:manualLayout>
                  <c:x val="-1.4600743147200487E-2"/>
                  <c:y val="-0.1165626100224993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FF8-45B9-B292-7555DB9FBE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urafont Sanukchang" pitchFamily="2" charset="-34"/>
                    <a:ea typeface="Surafont Sanukchang" pitchFamily="2" charset="-34"/>
                    <a:cs typeface="Surafont Sanukchang" pitchFamily="2" charset="-34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ประชาชน</c:v>
                </c:pt>
                <c:pt idx="1">
                  <c:v>มนุษยศาสตร์</c:v>
                </c:pt>
                <c:pt idx="2">
                  <c:v>ครุศาสตร์</c:v>
                </c:pt>
                <c:pt idx="3">
                  <c:v>สาธารณสุขศาสตร์</c:v>
                </c:pt>
                <c:pt idx="4">
                  <c:v>เทคโนโลยีอุตสาหกรรม</c:v>
                </c:pt>
                <c:pt idx="5">
                  <c:v>พยาบาลศาสตร์</c:v>
                </c:pt>
                <c:pt idx="6">
                  <c:v>บริหารธุรกิจ</c:v>
                </c:pt>
                <c:pt idx="7">
                  <c:v>นิติศาสตร์</c:v>
                </c:pt>
                <c:pt idx="8">
                  <c:v>วิทยาศาสตร์</c:v>
                </c:pt>
                <c:pt idx="9">
                  <c:v>แพทย์แผนไทย</c:v>
                </c:pt>
                <c:pt idx="10">
                  <c:v>เกษตรศาสตร์</c:v>
                </c:pt>
                <c:pt idx="11">
                  <c:v>วิทยาการคอมพิวเตอร์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43.29</c:v>
                </c:pt>
                <c:pt idx="1">
                  <c:v>14.72</c:v>
                </c:pt>
                <c:pt idx="2">
                  <c:v>13.42</c:v>
                </c:pt>
                <c:pt idx="3">
                  <c:v>12.55</c:v>
                </c:pt>
                <c:pt idx="4">
                  <c:v>6.06</c:v>
                </c:pt>
                <c:pt idx="5">
                  <c:v>4.76</c:v>
                </c:pt>
                <c:pt idx="6">
                  <c:v>3.03</c:v>
                </c:pt>
                <c:pt idx="7">
                  <c:v>1.3</c:v>
                </c:pt>
                <c:pt idx="8">
                  <c:v>0.87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FF8-45B9-B292-7555DB9FBE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8074256"/>
        <c:axId val="1768076752"/>
      </c:lineChart>
      <c:catAx>
        <c:axId val="176807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defRPr>
            </a:pPr>
            <a:endParaRPr lang="en-US"/>
          </a:p>
        </c:txPr>
        <c:crossAx val="1768076752"/>
        <c:crosses val="autoZero"/>
        <c:auto val="1"/>
        <c:lblAlgn val="ctr"/>
        <c:lblOffset val="100"/>
        <c:noMultiLvlLbl val="0"/>
      </c:catAx>
      <c:valAx>
        <c:axId val="17680767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68074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983395362097561"/>
          <c:y val="0.27716271511195673"/>
          <c:w val="0.32959151249806412"/>
          <c:h val="6.25800680558089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urafont Sanukchang" pitchFamily="2" charset="-34"/>
              <a:ea typeface="Surafont Sanukchang" pitchFamily="2" charset="-34"/>
              <a:cs typeface="Surafont Sanukchang" pitchFamily="2" charset="-34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solidFill>
          <a:schemeClr val="accent6">
            <a:lumMod val="20000"/>
            <a:lumOff val="80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accent6">
            <a:lumMod val="20000"/>
            <a:lumOff val="80000"/>
          </a:schemeClr>
        </a:soli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2562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urafont Sanukchang" pitchFamily="2" charset="-34"/>
                    <a:ea typeface="Surafont Sanukchang" pitchFamily="2" charset="-34"/>
                    <a:cs typeface="Surafont Sanukchang" pitchFamily="2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1">
                  <c:v>29</c:v>
                </c:pt>
                <c:pt idx="2">
                  <c:v>51</c:v>
                </c:pt>
                <c:pt idx="3">
                  <c:v>48</c:v>
                </c:pt>
                <c:pt idx="4">
                  <c:v>35</c:v>
                </c:pt>
                <c:pt idx="5">
                  <c:v>54</c:v>
                </c:pt>
                <c:pt idx="6">
                  <c:v>39</c:v>
                </c:pt>
                <c:pt idx="7">
                  <c:v>34</c:v>
                </c:pt>
                <c:pt idx="8">
                  <c:v>75</c:v>
                </c:pt>
                <c:pt idx="9">
                  <c:v>59</c:v>
                </c:pt>
                <c:pt idx="10">
                  <c:v>90</c:v>
                </c:pt>
                <c:pt idx="11">
                  <c:v>43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6DD3-41C3-9737-E6C05BE4F8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2563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urafont Sanukchang" pitchFamily="2" charset="-34"/>
                    <a:ea typeface="Surafont Sanukchang" pitchFamily="2" charset="-34"/>
                    <a:cs typeface="Surafont Sanukchang" pitchFamily="2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100</c:v>
                </c:pt>
                <c:pt idx="1">
                  <c:v>92</c:v>
                </c:pt>
                <c:pt idx="2">
                  <c:v>98</c:v>
                </c:pt>
                <c:pt idx="3">
                  <c:v>98</c:v>
                </c:pt>
                <c:pt idx="4">
                  <c:v>111</c:v>
                </c:pt>
                <c:pt idx="5">
                  <c:v>62</c:v>
                </c:pt>
                <c:pt idx="6">
                  <c:v>12</c:v>
                </c:pt>
                <c:pt idx="7">
                  <c:v>13</c:v>
                </c:pt>
                <c:pt idx="8">
                  <c:v>84</c:v>
                </c:pt>
                <c:pt idx="9">
                  <c:v>86</c:v>
                </c:pt>
                <c:pt idx="10">
                  <c:v>96</c:v>
                </c:pt>
                <c:pt idx="11">
                  <c:v>90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6DD3-41C3-9737-E6C05BE4F8A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2564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urafont Sanukchang" pitchFamily="2" charset="-34"/>
                    <a:ea typeface="Surafont Sanukchang" pitchFamily="2" charset="-34"/>
                    <a:cs typeface="Surafont Sanukchang" pitchFamily="2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81</c:v>
                </c:pt>
                <c:pt idx="1">
                  <c:v>78</c:v>
                </c:pt>
                <c:pt idx="2">
                  <c:v>79</c:v>
                </c:pt>
                <c:pt idx="3">
                  <c:v>84</c:v>
                </c:pt>
                <c:pt idx="4">
                  <c:v>83</c:v>
                </c:pt>
                <c:pt idx="5">
                  <c:v>106</c:v>
                </c:pt>
                <c:pt idx="6">
                  <c:v>33</c:v>
                </c:pt>
                <c:pt idx="7">
                  <c:v>23</c:v>
                </c:pt>
                <c:pt idx="8">
                  <c:v>41</c:v>
                </c:pt>
                <c:pt idx="9">
                  <c:v>29</c:v>
                </c:pt>
                <c:pt idx="10">
                  <c:v>24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2-6DD3-41C3-9737-E6C05BE4F8A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18847039"/>
        <c:axId val="818846623"/>
        <c:axId val="0"/>
      </c:bar3DChart>
      <c:catAx>
        <c:axId val="818847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defRPr>
            </a:pPr>
            <a:endParaRPr lang="en-US"/>
          </a:p>
        </c:txPr>
        <c:crossAx val="818846623"/>
        <c:crosses val="autoZero"/>
        <c:auto val="1"/>
        <c:lblAlgn val="ctr"/>
        <c:lblOffset val="100"/>
        <c:noMultiLvlLbl val="0"/>
      </c:catAx>
      <c:valAx>
        <c:axId val="81884662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18847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54910724805263067"/>
          <c:y val="0.19074074074074074"/>
          <c:w val="0.22701914775731857"/>
          <c:h val="5.31585010207057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urafont Sanukchang" pitchFamily="2" charset="-34"/>
              <a:ea typeface="Surafont Sanukchang" pitchFamily="2" charset="-34"/>
              <a:cs typeface="Surafont Sanukchang" pitchFamily="2" charset="-34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cs:styleClr val="auto"/>
    </cs:fontRef>
    <cs:spPr/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 w="9575">
        <a:solidFill>
          <a:schemeClr val="lt1">
            <a:lumMod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19050" cap="rnd" cmpd="sng" algn="ctr">
        <a:solidFill>
          <a:schemeClr val="phClr">
            <a:shade val="95000"/>
            <a:satMod val="105000"/>
          </a:schemeClr>
        </a:solidFill>
        <a:round/>
      </a:ln>
    </cs:spPr>
  </cs:dataPointLine>
  <cs:dataPointMarker>
    <cs:lnRef idx="0"/>
    <cs:fillRef idx="0"/>
    <cs:effectRef idx="0"/>
    <cs:fontRef idx="minor">
      <a:schemeClr val="dk1"/>
    </cs:fontRef>
    <cs:spPr>
      <a:solidFill>
        <a:schemeClr val="lt1"/>
      </a:solidFill>
    </cs:spPr>
  </cs:dataPointMarker>
  <cs:dataPointMarkerLayout symbol="circle" size="17"/>
  <cs:dataPointWireframe>
    <cs:lnRef idx="0">
      <cs:styleClr val="auto"/>
    </cs:lnRef>
    <cs:fillRef idx="1"/>
    <cs:effectRef idx="0"/>
    <cs:fontRef idx="minor">
      <a:schemeClr val="dk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/>
    </cs:fontRef>
    <cs:defRPr sz="1915" b="0" kern="1200" cap="all" spc="0" baseline="0">
      <a:gradFill>
        <a:gsLst>
          <a:gs pos="0">
            <a:schemeClr val="dk1">
              <a:lumMod val="50000"/>
              <a:lumOff val="50000"/>
            </a:schemeClr>
          </a:gs>
          <a:gs pos="100000">
            <a:schemeClr val="dk1">
              <a:lumMod val="85000"/>
              <a:lumOff val="15000"/>
            </a:schemeClr>
          </a:gs>
        </a:gsLst>
        <a:lin ang="5400000" scaled="0"/>
      </a:gradFill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>
            <a:extLst>
              <a:ext uri="{FF2B5EF4-FFF2-40B4-BE49-F238E27FC236}">
                <a16:creationId xmlns:a16="http://schemas.microsoft.com/office/drawing/2014/main" id="{BBB53ED6-A346-41EA-88EE-98A1D5659F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D291D7B9-1F1D-4F9B-BCD4-0B6893C41A5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7A7B789-7CAD-413B-9C2F-38472D5E8CDB}" type="datetime1">
              <a:rPr lang="th-TH" smtClean="0">
                <a:latin typeface="Leelawadee" panose="020B0502040204020203" pitchFamily="34" charset="-34"/>
                <a:cs typeface="Leelawadee" panose="020B0502040204020203" pitchFamily="34" charset="-34"/>
              </a:rPr>
              <a:t>03/09/64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BA075128-B596-47B1-BE57-1C5A71A36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CE17B0F1-FE0D-44CC-BCF0-1CC4C91125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DEF39B-AF2A-4EFA-AE7E-EC1FF3735F5A}" type="slidenum">
              <a:rPr lang="th-TH" smtClean="0">
                <a:latin typeface="Leelawadee" panose="020B0502040204020203" pitchFamily="34" charset="-34"/>
                <a:cs typeface="Leelawadee" panose="020B0502040204020203" pitchFamily="34" charset="-34"/>
              </a:rPr>
              <a:t>‹#›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05744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endParaRPr lang="en-US" dirty="0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BBAD691D-5317-4CC8-924D-C42291522901}" type="datetime1">
              <a:rPr lang="th-TH" smtClean="0"/>
              <a:pPr/>
              <a:t>03/09/64</a:t>
            </a:fld>
            <a:endParaRPr lang="en-US" dirty="0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noProof="0" dirty="0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h-th" noProof="0" dirty="0"/>
              <a:t>คลิกเพื่อแก้ไขสไตล์ของข้อความต้นแบบ</a:t>
            </a:r>
          </a:p>
          <a:p>
            <a:pPr lvl="1" rtl="0"/>
            <a:r>
              <a:rPr lang="th-th" noProof="0" dirty="0"/>
              <a:t>ระดับที่สอง</a:t>
            </a:r>
          </a:p>
          <a:p>
            <a:pPr lvl="2" rtl="0"/>
            <a:r>
              <a:rPr lang="th-th" noProof="0" dirty="0"/>
              <a:t>ระดับที่สาม</a:t>
            </a:r>
          </a:p>
          <a:p>
            <a:pPr lvl="3" rtl="0"/>
            <a:r>
              <a:rPr lang="th-th" noProof="0" dirty="0"/>
              <a:t>ระดับที่สี่</a:t>
            </a:r>
          </a:p>
          <a:p>
            <a:pPr lvl="4" rtl="0"/>
            <a:r>
              <a:rPr lang="th-th" noProof="0" dirty="0"/>
              <a:t>ระดับที่ห้า</a:t>
            </a:r>
          </a:p>
        </p:txBody>
      </p:sp>
      <p:sp>
        <p:nvSpPr>
          <p:cNvPr id="6" name="ตัวแทนส่วนท้าย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endParaRPr lang="en-US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C22109BC-39F4-43B1-850C-D5EB0E6480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159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 baseline="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th-TH" smtClean="0">
                <a:latin typeface="Leelawadee" panose="020B0502040204020203" pitchFamily="34" charset="-34"/>
                <a:cs typeface="Leelawadee" panose="020B0502040204020203" pitchFamily="34" charset="-34"/>
              </a:rPr>
              <a:t>1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649932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th-TH" smtClean="0">
                <a:latin typeface="Leelawadee" panose="020B0502040204020203" pitchFamily="34" charset="-34"/>
                <a:cs typeface="Leelawadee" panose="020B0502040204020203" pitchFamily="34" charset="-34"/>
              </a:rPr>
              <a:t>11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94718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th-TH" smtClean="0">
                <a:latin typeface="Leelawadee" panose="020B0502040204020203" pitchFamily="34" charset="-34"/>
                <a:cs typeface="Leelawadee" panose="020B0502040204020203" pitchFamily="34" charset="-34"/>
              </a:rPr>
              <a:t>2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78841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5EFD187-7D74-4BFC-B925-AD91EFADB35C}" type="slidenum">
              <a:rPr lang="th-TH" smtClean="0">
                <a:latin typeface="Leelawadee" panose="020B0502040204020203" pitchFamily="34" charset="-34"/>
                <a:cs typeface="Leelawadee" panose="020B0502040204020203" pitchFamily="34" charset="-34"/>
              </a:rPr>
              <a:t>3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76457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th-TH" smtClean="0">
                <a:latin typeface="Leelawadee" panose="020B0502040204020203" pitchFamily="34" charset="-34"/>
                <a:cs typeface="Leelawadee" panose="020B0502040204020203" pitchFamily="34" charset="-34"/>
              </a:rPr>
              <a:t>4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48059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th-TH" smtClean="0">
                <a:latin typeface="Leelawadee" panose="020B0502040204020203" pitchFamily="34" charset="-34"/>
                <a:cs typeface="Leelawadee" panose="020B0502040204020203" pitchFamily="34" charset="-34"/>
              </a:rPr>
              <a:t>5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37398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th-TH" smtClean="0">
                <a:latin typeface="Leelawadee" panose="020B0502040204020203" pitchFamily="34" charset="-34"/>
                <a:cs typeface="Leelawadee" panose="020B0502040204020203" pitchFamily="34" charset="-34"/>
              </a:rPr>
              <a:t>7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64200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th-TH" smtClean="0">
                <a:latin typeface="Leelawadee" panose="020B0502040204020203" pitchFamily="34" charset="-34"/>
                <a:cs typeface="Leelawadee" panose="020B0502040204020203" pitchFamily="34" charset="-34"/>
              </a:rPr>
              <a:t>8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34009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th-TH" smtClean="0">
                <a:latin typeface="Leelawadee" panose="020B0502040204020203" pitchFamily="34" charset="-34"/>
                <a:cs typeface="Leelawadee" panose="020B0502040204020203" pitchFamily="34" charset="-34"/>
              </a:rPr>
              <a:t>9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14242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th-TH" smtClean="0">
                <a:latin typeface="Leelawadee" panose="020B0502040204020203" pitchFamily="34" charset="-34"/>
                <a:cs typeface="Leelawadee" panose="020B0502040204020203" pitchFamily="34" charset="-34"/>
              </a:rPr>
              <a:t>10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81396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วงรี 1"/>
          <p:cNvSpPr/>
          <p:nvPr/>
        </p:nvSpPr>
        <p:spPr>
          <a:xfrm>
            <a:off x="3139127" y="2540523"/>
            <a:ext cx="1998483" cy="1987966"/>
          </a:xfrm>
          <a:prstGeom prst="ellipse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" name="วงรี 7"/>
          <p:cNvSpPr/>
          <p:nvPr/>
        </p:nvSpPr>
        <p:spPr>
          <a:xfrm>
            <a:off x="9339902" y="3267948"/>
            <a:ext cx="535937" cy="533117"/>
          </a:xfrm>
          <a:prstGeom prst="ellipse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1526768" y="3429000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" name="ชื่อเรื่อง 2"/>
          <p:cNvSpPr>
            <a:spLocks noGrp="1"/>
          </p:cNvSpPr>
          <p:nvPr>
            <p:ph type="title" hasCustomPrompt="1"/>
          </p:nvPr>
        </p:nvSpPr>
        <p:spPr>
          <a:xfrm>
            <a:off x="1104900" y="1979630"/>
            <a:ext cx="10668000" cy="2969443"/>
          </a:xfrm>
          <a:prstGeom prst="rect">
            <a:avLst/>
          </a:prstGeom>
          <a:effectLst/>
        </p:spPr>
        <p:txBody>
          <a:bodyPr tIns="0" bIns="91440" rtlCol="0" anchor="ctr" anchorCtr="0"/>
          <a:lstStyle>
            <a:lvl1pPr algn="ctr">
              <a:lnSpc>
                <a:spcPct val="150000"/>
              </a:lnSpc>
              <a:defRPr sz="11499" kern="3000" spc="2000" baseline="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rtl="0"/>
            <a:r>
              <a:rPr lang="th-TH" noProof="0" dirty="0"/>
              <a:t>ชื่อเรื่องที่นี่</a:t>
            </a:r>
          </a:p>
        </p:txBody>
      </p:sp>
      <p:sp>
        <p:nvSpPr>
          <p:cNvPr id="10" name="วงรี 9"/>
          <p:cNvSpPr/>
          <p:nvPr/>
        </p:nvSpPr>
        <p:spPr>
          <a:xfrm>
            <a:off x="3120076" y="1119481"/>
            <a:ext cx="4749538" cy="4724544"/>
          </a:xfrm>
          <a:prstGeom prst="ellipse">
            <a:avLst/>
          </a:prstGeom>
          <a:noFill/>
          <a:ln w="3175">
            <a:solidFill>
              <a:schemeClr val="tx1">
                <a:alpha val="1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" name="วงรี 11"/>
          <p:cNvSpPr/>
          <p:nvPr/>
        </p:nvSpPr>
        <p:spPr>
          <a:xfrm>
            <a:off x="1526769" y="1668430"/>
            <a:ext cx="3610841" cy="3591839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7" name="วงรี 16"/>
          <p:cNvSpPr/>
          <p:nvPr userDrawn="1"/>
        </p:nvSpPr>
        <p:spPr>
          <a:xfrm>
            <a:off x="1526768" y="3429000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รูปแบบอิสระ: รูปร่าง 17">
            <a:extLst>
              <a:ext uri="{FF2B5EF4-FFF2-40B4-BE49-F238E27FC236}">
                <a16:creationId xmlns:a16="http://schemas.microsoft.com/office/drawing/2014/main" id="{4703ED78-9792-4917-9463-BAE14924155A}"/>
              </a:ext>
            </a:extLst>
          </p:cNvPr>
          <p:cNvSpPr/>
          <p:nvPr userDrawn="1"/>
        </p:nvSpPr>
        <p:spPr>
          <a:xfrm rot="10800000">
            <a:off x="8439878" y="5850862"/>
            <a:ext cx="3682959" cy="100713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9" name="รูปแบบอิสระ: รูปร่าง 18">
            <a:extLst>
              <a:ext uri="{FF2B5EF4-FFF2-40B4-BE49-F238E27FC236}">
                <a16:creationId xmlns:a16="http://schemas.microsoft.com/office/drawing/2014/main" id="{6CB0B64F-356D-4C37-BDB5-3CB1B066C4C9}"/>
              </a:ext>
            </a:extLst>
          </p:cNvPr>
          <p:cNvSpPr/>
          <p:nvPr userDrawn="1"/>
        </p:nvSpPr>
        <p:spPr>
          <a:xfrm>
            <a:off x="1104900" y="-9056"/>
            <a:ext cx="3682959" cy="100713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3" name="ชื่อเรื่องรอง 2">
            <a:extLst>
              <a:ext uri="{FF2B5EF4-FFF2-40B4-BE49-F238E27FC236}">
                <a16:creationId xmlns:a16="http://schemas.microsoft.com/office/drawing/2014/main" id="{742D2790-EA30-4E0B-B8F3-16FBA340C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4900" y="4528489"/>
            <a:ext cx="10668000" cy="853179"/>
          </a:xfrm>
        </p:spPr>
        <p:txBody>
          <a:bodyPr vert="horz" lIns="0" tIns="45720" rIns="0" bIns="45720" rtlCol="0">
            <a:noAutofit/>
          </a:bodyPr>
          <a:lstStyle>
            <a:lvl1pPr marL="0" indent="0" algn="ctr">
              <a:buNone/>
              <a:defRPr lang="en-US" sz="3600" spc="600">
                <a:solidFill>
                  <a:srgbClr val="2F3342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marL="228600" lvl="0" indent="-228600" algn="ctr" rtl="0"/>
            <a:r>
              <a:rPr lang="th-TH" noProof="0" dirty="0"/>
              <a:t>คลิกเพื่อแก้ไขสไตล์คำบรรยายต้นแบบ</a:t>
            </a:r>
          </a:p>
        </p:txBody>
      </p:sp>
    </p:spTree>
    <p:extLst>
      <p:ext uri="{BB962C8B-B14F-4D97-AF65-F5344CB8AC3E}">
        <p14:creationId xmlns:p14="http://schemas.microsoft.com/office/powerpoint/2010/main" val="229666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เนื้อหาส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รี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" name="วงรี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" name="วงรี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0" name="วงรี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1" name="รูปแบบอิสระ: รูปร่าง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" name="รูปแบบอิสระ: รูปร่าง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4" name="ชื่อเรื่อง 13">
            <a:extLst>
              <a:ext uri="{FF2B5EF4-FFF2-40B4-BE49-F238E27FC236}">
                <a16:creationId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rtl="0"/>
            <a:r>
              <a:rPr lang="th-TH" noProof="0"/>
              <a:t>คลิกเพื่อแก้ไขสไตล์ชื่อเรื่องต้นแบบ</a:t>
            </a:r>
            <a:endParaRPr lang="th-TH" noProof="0" dirty="0"/>
          </a:p>
        </p:txBody>
      </p:sp>
      <p:sp>
        <p:nvSpPr>
          <p:cNvPr id="13" name="ตัวแทนเนื้อหา 2">
            <a:extLst>
              <a:ext uri="{FF2B5EF4-FFF2-40B4-BE49-F238E27FC236}">
                <a16:creationId xmlns:a16="http://schemas.microsoft.com/office/drawing/2014/main" id="{28B56F67-6D31-4B9E-8530-E063E5785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4900" y="1338606"/>
            <a:ext cx="4914900" cy="4838357"/>
          </a:xfrm>
        </p:spPr>
        <p:txBody>
          <a:bodyPr rtlCol="0"/>
          <a:lstStyle>
            <a:lvl1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 rtl="0"/>
            <a:r>
              <a:rPr lang="th-TH" noProof="0"/>
              <a:t>คลิกเพื่อแก้ไขสไตล์ของข้อความต้นแบบ</a:t>
            </a:r>
          </a:p>
          <a:p>
            <a:pPr lvl="1" rtl="0"/>
            <a:r>
              <a:rPr lang="th-TH" noProof="0"/>
              <a:t>ระดับที่สอง</a:t>
            </a:r>
          </a:p>
          <a:p>
            <a:pPr lvl="2" rtl="0"/>
            <a:r>
              <a:rPr lang="th-TH" noProof="0"/>
              <a:t>ระดับที่สาม</a:t>
            </a:r>
          </a:p>
          <a:p>
            <a:pPr lvl="3" rtl="0"/>
            <a:r>
              <a:rPr lang="th-TH" noProof="0"/>
              <a:t>ระดับที่สี่</a:t>
            </a:r>
          </a:p>
          <a:p>
            <a:pPr lvl="4" rtl="0"/>
            <a:r>
              <a:rPr lang="th-TH" noProof="0"/>
              <a:t>ระดับที่ห้า</a:t>
            </a:r>
            <a:endParaRPr lang="th-TH" noProof="0" dirty="0"/>
          </a:p>
        </p:txBody>
      </p:sp>
      <p:sp>
        <p:nvSpPr>
          <p:cNvPr id="15" name="ตัวแทนเนื้อหา 3">
            <a:extLst>
              <a:ext uri="{FF2B5EF4-FFF2-40B4-BE49-F238E27FC236}">
                <a16:creationId xmlns:a16="http://schemas.microsoft.com/office/drawing/2014/main" id="{69E53391-9670-4404-BC42-063A6EC48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338606"/>
            <a:ext cx="5181598" cy="4838357"/>
          </a:xfrm>
        </p:spPr>
        <p:txBody>
          <a:bodyPr rtlCol="0"/>
          <a:lstStyle>
            <a:lvl1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 rtl="0"/>
            <a:r>
              <a:rPr lang="th-TH" noProof="0"/>
              <a:t>คลิกเพื่อแก้ไขสไตล์ของข้อความต้นแบบ</a:t>
            </a:r>
          </a:p>
          <a:p>
            <a:pPr lvl="1" rtl="0"/>
            <a:r>
              <a:rPr lang="th-TH" noProof="0"/>
              <a:t>ระดับที่สอง</a:t>
            </a:r>
          </a:p>
          <a:p>
            <a:pPr lvl="2" rtl="0"/>
            <a:r>
              <a:rPr lang="th-TH" noProof="0"/>
              <a:t>ระดับที่สาม</a:t>
            </a:r>
          </a:p>
          <a:p>
            <a:pPr lvl="3" rtl="0"/>
            <a:r>
              <a:rPr lang="th-TH" noProof="0"/>
              <a:t>ระดับที่สี่</a:t>
            </a:r>
          </a:p>
          <a:p>
            <a:pPr lvl="4" rtl="0"/>
            <a:r>
              <a:rPr lang="th-TH" noProof="0"/>
              <a:t>ระดับที่ห้า</a:t>
            </a:r>
            <a:endParaRPr lang="th-TH" noProof="0" dirty="0"/>
          </a:p>
        </p:txBody>
      </p:sp>
    </p:spTree>
    <p:extLst>
      <p:ext uri="{BB962C8B-B14F-4D97-AF65-F5344CB8AC3E}">
        <p14:creationId xmlns:p14="http://schemas.microsoft.com/office/powerpoint/2010/main" val="195075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รี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" name="วงรี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" name="วงรี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0" name="วงรี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1" name="รูปแบบอิสระ: รูปร่าง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" name="รูปแบบอิสระ: รูปร่าง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4" name="ชื่อเรื่อง 13">
            <a:extLst>
              <a:ext uri="{FF2B5EF4-FFF2-40B4-BE49-F238E27FC236}">
                <a16:creationId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rtl="0"/>
            <a:r>
              <a:rPr lang="th-TH" noProof="0"/>
              <a:t>คลิกเพื่อแก้ไขสไตล์ชื่อเรื่องต้นแบบ</a:t>
            </a:r>
            <a:endParaRPr lang="th-TH" noProof="0" dirty="0"/>
          </a:p>
        </p:txBody>
      </p:sp>
      <p:sp>
        <p:nvSpPr>
          <p:cNvPr id="16" name="ตัวแทนข้อความ 2">
            <a:extLst>
              <a:ext uri="{FF2B5EF4-FFF2-40B4-BE49-F238E27FC236}">
                <a16:creationId xmlns:a16="http://schemas.microsoft.com/office/drawing/2014/main" id="{9473839A-0FBA-4FFD-963E-C459DBF01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341797"/>
            <a:ext cx="4892675" cy="823912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h-TH" noProof="0"/>
              <a:t>คลิกเพื่อแก้ไขสไตล์ของข้อความต้นแบบ</a:t>
            </a:r>
          </a:p>
        </p:txBody>
      </p:sp>
      <p:sp>
        <p:nvSpPr>
          <p:cNvPr id="17" name="ตัวแทนเนื้อหา 3">
            <a:extLst>
              <a:ext uri="{FF2B5EF4-FFF2-40B4-BE49-F238E27FC236}">
                <a16:creationId xmlns:a16="http://schemas.microsoft.com/office/drawing/2014/main" id="{780A680B-0184-4FD9-B262-BC525F0FE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04900" y="2308409"/>
            <a:ext cx="4892675" cy="3881254"/>
          </a:xfrm>
        </p:spPr>
        <p:txBody>
          <a:bodyPr rtlCol="0">
            <a:normAutofit/>
          </a:bodyPr>
          <a:lstStyle>
            <a:lvl1pPr>
              <a:defRPr sz="24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20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8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 rtl="0"/>
            <a:r>
              <a:rPr lang="th-TH" noProof="0"/>
              <a:t>คลิกเพื่อแก้ไขสไตล์ของข้อความต้นแบบ</a:t>
            </a:r>
          </a:p>
          <a:p>
            <a:pPr lvl="1" rtl="0"/>
            <a:r>
              <a:rPr lang="th-TH" noProof="0"/>
              <a:t>ระดับที่สอง</a:t>
            </a:r>
          </a:p>
          <a:p>
            <a:pPr lvl="2" rtl="0"/>
            <a:r>
              <a:rPr lang="th-TH" noProof="0"/>
              <a:t>ระดับที่สาม</a:t>
            </a:r>
          </a:p>
          <a:p>
            <a:pPr lvl="3" rtl="0"/>
            <a:r>
              <a:rPr lang="th-TH" noProof="0"/>
              <a:t>ระดับที่สี่</a:t>
            </a:r>
          </a:p>
          <a:p>
            <a:pPr lvl="4" rtl="0"/>
            <a:r>
              <a:rPr lang="th-TH" noProof="0"/>
              <a:t>ระดับที่ห้า</a:t>
            </a:r>
            <a:endParaRPr lang="th-TH" noProof="0" dirty="0"/>
          </a:p>
        </p:txBody>
      </p:sp>
      <p:sp>
        <p:nvSpPr>
          <p:cNvPr id="18" name="ตัวแทนข้อความ 4">
            <a:extLst>
              <a:ext uri="{FF2B5EF4-FFF2-40B4-BE49-F238E27FC236}">
                <a16:creationId xmlns:a16="http://schemas.microsoft.com/office/drawing/2014/main" id="{2BB13104-4CA8-41CF-97D3-CC8715182B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6" y="1341797"/>
            <a:ext cx="5160961" cy="823912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h-TH" noProof="0"/>
              <a:t>คลิกเพื่อแก้ไขสไตล์ของข้อความต้นแบบ</a:t>
            </a:r>
          </a:p>
        </p:txBody>
      </p:sp>
      <p:sp>
        <p:nvSpPr>
          <p:cNvPr id="19" name="ตัวแทนเนื้อหา 5">
            <a:extLst>
              <a:ext uri="{FF2B5EF4-FFF2-40B4-BE49-F238E27FC236}">
                <a16:creationId xmlns:a16="http://schemas.microsoft.com/office/drawing/2014/main" id="{F6A37A72-F47E-45B8-B790-D1444B0023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6" y="2308409"/>
            <a:ext cx="5160962" cy="3881254"/>
          </a:xfrm>
        </p:spPr>
        <p:txBody>
          <a:bodyPr rtlCol="0">
            <a:normAutofit/>
          </a:bodyPr>
          <a:lstStyle>
            <a:lvl1pPr>
              <a:defRPr sz="24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20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8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 rtl="0"/>
            <a:r>
              <a:rPr lang="th-TH" noProof="0"/>
              <a:t>คลิกเพื่อแก้ไขสไตล์ของข้อความต้นแบบ</a:t>
            </a:r>
          </a:p>
          <a:p>
            <a:pPr lvl="1" rtl="0"/>
            <a:r>
              <a:rPr lang="th-TH" noProof="0"/>
              <a:t>ระดับที่สอง</a:t>
            </a:r>
          </a:p>
          <a:p>
            <a:pPr lvl="2" rtl="0"/>
            <a:r>
              <a:rPr lang="th-TH" noProof="0"/>
              <a:t>ระดับที่สาม</a:t>
            </a:r>
          </a:p>
          <a:p>
            <a:pPr lvl="3" rtl="0"/>
            <a:r>
              <a:rPr lang="th-TH" noProof="0"/>
              <a:t>ระดับที่สี่</a:t>
            </a:r>
          </a:p>
          <a:p>
            <a:pPr lvl="4" rtl="0"/>
            <a:r>
              <a:rPr lang="th-TH" noProof="0"/>
              <a:t>ระดับที่ห้า</a:t>
            </a:r>
            <a:endParaRPr lang="th-TH" noProof="0" dirty="0"/>
          </a:p>
        </p:txBody>
      </p:sp>
    </p:spTree>
    <p:extLst>
      <p:ext uri="{BB962C8B-B14F-4D97-AF65-F5344CB8AC3E}">
        <p14:creationId xmlns:p14="http://schemas.microsoft.com/office/powerpoint/2010/main" val="3167963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เนื้อหาที่มี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รี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" name="วงรี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" name="วงรี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0" name="วงรี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5243414" y="6098258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1" name="รูปแบบอิสระ: รูปร่าง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" name="รูปแบบอิสระ: รูปร่าง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3" name="ชื่อเรื่อง 1">
            <a:extLst>
              <a:ext uri="{FF2B5EF4-FFF2-40B4-BE49-F238E27FC236}">
                <a16:creationId xmlns:a16="http://schemas.microsoft.com/office/drawing/2014/main" id="{34A57A7D-E285-478E-A8B6-10716A7A7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457200"/>
            <a:ext cx="3667125" cy="1600200"/>
          </a:xfrm>
        </p:spPr>
        <p:txBody>
          <a:bodyPr rtlCol="0" anchor="b"/>
          <a:lstStyle>
            <a:lvl1pPr>
              <a:defRPr sz="3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rtl="0"/>
            <a:r>
              <a:rPr lang="th-TH" noProof="0"/>
              <a:t>คลิกเพื่อแก้ไขสไตล์ชื่อเรื่องต้นแบบ</a:t>
            </a:r>
            <a:endParaRPr lang="th-TH" noProof="0" dirty="0"/>
          </a:p>
        </p:txBody>
      </p:sp>
      <p:sp>
        <p:nvSpPr>
          <p:cNvPr id="15" name="ตัวแทนข้อความ 3">
            <a:extLst>
              <a:ext uri="{FF2B5EF4-FFF2-40B4-BE49-F238E27FC236}">
                <a16:creationId xmlns:a16="http://schemas.microsoft.com/office/drawing/2014/main" id="{02638390-43F5-47D5-BE57-D060C6E9E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4900" y="2057400"/>
            <a:ext cx="3667125" cy="3811588"/>
          </a:xfrm>
        </p:spPr>
        <p:txBody>
          <a:bodyPr rtlCol="0"/>
          <a:lstStyle>
            <a:lvl1pPr marL="0" indent="0"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h-TH" noProof="0"/>
              <a:t>คลิกเพื่อแก้ไขสไตล์ของข้อความต้นแบบ</a:t>
            </a:r>
          </a:p>
        </p:txBody>
      </p:sp>
      <p:sp>
        <p:nvSpPr>
          <p:cNvPr id="16" name="ตัวแทนเนื้อหา 2">
            <a:extLst>
              <a:ext uri="{FF2B5EF4-FFF2-40B4-BE49-F238E27FC236}">
                <a16:creationId xmlns:a16="http://schemas.microsoft.com/office/drawing/2014/main" id="{366B2167-56BA-4D43-889D-FD798AA1F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0896" y="457201"/>
            <a:ext cx="6364492" cy="5403850"/>
          </a:xfrm>
        </p:spPr>
        <p:txBody>
          <a:bodyPr rtlCol="0"/>
          <a:lstStyle>
            <a:lvl1pPr>
              <a:defRPr sz="3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28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24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20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20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th-TH" noProof="0"/>
              <a:t>คลิกเพื่อแก้ไขสไตล์ของข้อความต้นแบบ</a:t>
            </a:r>
          </a:p>
          <a:p>
            <a:pPr lvl="1" rtl="0"/>
            <a:r>
              <a:rPr lang="th-TH" noProof="0"/>
              <a:t>ระดับที่สอง</a:t>
            </a:r>
          </a:p>
          <a:p>
            <a:pPr lvl="2" rtl="0"/>
            <a:r>
              <a:rPr lang="th-TH" noProof="0"/>
              <a:t>ระดับที่สาม</a:t>
            </a:r>
          </a:p>
          <a:p>
            <a:pPr lvl="3" rtl="0"/>
            <a:r>
              <a:rPr lang="th-TH" noProof="0"/>
              <a:t>ระดับที่สี่</a:t>
            </a:r>
          </a:p>
          <a:p>
            <a:pPr lvl="4" rtl="0"/>
            <a:r>
              <a:rPr lang="th-TH" noProof="0"/>
              <a:t>ระดับที่ห้า</a:t>
            </a:r>
            <a:endParaRPr lang="th-TH" noProof="0" dirty="0"/>
          </a:p>
        </p:txBody>
      </p:sp>
    </p:spTree>
    <p:extLst>
      <p:ext uri="{BB962C8B-B14F-4D97-AF65-F5344CB8AC3E}">
        <p14:creationId xmlns:p14="http://schemas.microsoft.com/office/powerpoint/2010/main" val="2803594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ชื่อเรื่องเท่านั้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รี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" name="วงรี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" name="วงรี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0" name="วงรี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1" name="รูปแบบอิสระ: รูปร่าง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" name="รูปแบบอิสระ: รูปร่าง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4" name="ชื่อเรื่อง 13">
            <a:extLst>
              <a:ext uri="{FF2B5EF4-FFF2-40B4-BE49-F238E27FC236}">
                <a16:creationId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rtl="0"/>
            <a:r>
              <a:rPr lang="th-TH" noProof="0"/>
              <a:t>คลิกเพื่อแก้ไขสไตล์ชื่อเรื่องต้นแบบ</a:t>
            </a:r>
            <a:endParaRPr lang="th-TH" noProof="0" dirty="0"/>
          </a:p>
        </p:txBody>
      </p:sp>
      <p:sp>
        <p:nvSpPr>
          <p:cNvPr id="2" name="ตัวแทนท้ายกระดาษ 1">
            <a:extLst>
              <a:ext uri="{FF2B5EF4-FFF2-40B4-BE49-F238E27FC236}">
                <a16:creationId xmlns:a16="http://schemas.microsoft.com/office/drawing/2014/main" id="{CBD8003D-13A7-4986-AB10-F498433627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endParaRPr lang="th-TH" noProof="0" dirty="0"/>
          </a:p>
        </p:txBody>
      </p:sp>
    </p:spTree>
    <p:extLst>
      <p:ext uri="{BB962C8B-B14F-4D97-AF65-F5344CB8AC3E}">
        <p14:creationId xmlns:p14="http://schemas.microsoft.com/office/powerpoint/2010/main" val="867164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ว่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รี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" name="วงรี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" name="วงรี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0" name="วงรี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1" name="รูปแบบอิสระ: รูปร่าง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" name="รูปแบบอิสระ: รูปร่าง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6834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0126770-6622-450D-A1F3-BC241C88D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352550"/>
            <a:ext cx="10248899" cy="4824413"/>
          </a:xfrm>
        </p:spPr>
        <p:txBody>
          <a:bodyPr rtlCol="0"/>
          <a:lstStyle>
            <a:lvl1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 rtl="0"/>
            <a:r>
              <a:rPr lang="th-TH" noProof="0"/>
              <a:t>คลิกเพื่อแก้ไขสไตล์ของข้อความต้นแบบ</a:t>
            </a:r>
          </a:p>
          <a:p>
            <a:pPr lvl="1" rtl="0"/>
            <a:r>
              <a:rPr lang="th-TH" noProof="0"/>
              <a:t>ระดับที่สอง</a:t>
            </a:r>
          </a:p>
          <a:p>
            <a:pPr lvl="2" rtl="0"/>
            <a:r>
              <a:rPr lang="th-TH" noProof="0"/>
              <a:t>ระดับที่สาม</a:t>
            </a:r>
          </a:p>
          <a:p>
            <a:pPr lvl="3" rtl="0"/>
            <a:r>
              <a:rPr lang="th-TH" noProof="0"/>
              <a:t>ระดับที่สี่</a:t>
            </a:r>
          </a:p>
          <a:p>
            <a:pPr lvl="4" rtl="0"/>
            <a:r>
              <a:rPr lang="th-TH" noProof="0"/>
              <a:t>ระดับที่ห้า</a:t>
            </a:r>
            <a:endParaRPr lang="th-TH" noProof="0" dirty="0"/>
          </a:p>
        </p:txBody>
      </p:sp>
      <p:sp>
        <p:nvSpPr>
          <p:cNvPr id="7" name="วงรี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" name="วงรี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" name="วงรี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0" name="วงรี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1" name="รูปแบบอิสระ: รูปร่าง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" name="รูปแบบอิสระ: รูปร่าง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4" name="ชื่อเรื่อง 13">
            <a:extLst>
              <a:ext uri="{FF2B5EF4-FFF2-40B4-BE49-F238E27FC236}">
                <a16:creationId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rtl="0"/>
            <a:r>
              <a:rPr lang="th-TH" noProof="0"/>
              <a:t>คลิกเพื่อแก้ไขสไตล์ชื่อเรื่องต้นแบบ</a:t>
            </a:r>
            <a:endParaRPr lang="th-TH" noProof="0" dirty="0"/>
          </a:p>
        </p:txBody>
      </p:sp>
    </p:spTree>
    <p:extLst>
      <p:ext uri="{BB962C8B-B14F-4D97-AF65-F5344CB8AC3E}">
        <p14:creationId xmlns:p14="http://schemas.microsoft.com/office/powerpoint/2010/main" val="296687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รูปภาพที่มี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วงรี 22"/>
          <p:cNvSpPr/>
          <p:nvPr/>
        </p:nvSpPr>
        <p:spPr>
          <a:xfrm>
            <a:off x="1755742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66" name="วงรี 65"/>
          <p:cNvSpPr/>
          <p:nvPr/>
        </p:nvSpPr>
        <p:spPr>
          <a:xfrm>
            <a:off x="392841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วงรี 34"/>
          <p:cNvSpPr/>
          <p:nvPr/>
        </p:nvSpPr>
        <p:spPr>
          <a:xfrm>
            <a:off x="1524000" y="1812813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รูปแบบอิสระ: รูปร่าง 17">
            <a:extLst>
              <a:ext uri="{FF2B5EF4-FFF2-40B4-BE49-F238E27FC236}">
                <a16:creationId xmlns:a16="http://schemas.microsoft.com/office/drawing/2014/main" id="{125D7C1C-9CF4-47B3-9ABC-8F0E2CE6CD31}"/>
              </a:ext>
            </a:extLst>
          </p:cNvPr>
          <p:cNvSpPr/>
          <p:nvPr userDrawn="1"/>
        </p:nvSpPr>
        <p:spPr>
          <a:xfrm rot="10800000">
            <a:off x="3192203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9" name="รูปแบบอิสระ: รูปร่าง 18">
            <a:extLst>
              <a:ext uri="{FF2B5EF4-FFF2-40B4-BE49-F238E27FC236}">
                <a16:creationId xmlns:a16="http://schemas.microsoft.com/office/drawing/2014/main" id="{B0B53361-3F22-4468-B6F8-71E345F7077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4B38687-48E7-4488-BB10-BDE4F5A7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144" y="1237089"/>
            <a:ext cx="4562856" cy="15636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</a:lstStyle>
          <a:p>
            <a:pPr marL="0" lvl="0" indent="0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th-TH" noProof="0"/>
              <a:t>คลิกเพื่อแก้ไขสไตล์ชื่อเรื่องต้นแบบ</a:t>
            </a:r>
            <a:endParaRPr lang="th-TH" noProof="0" dirty="0"/>
          </a:p>
        </p:txBody>
      </p:sp>
      <p:sp>
        <p:nvSpPr>
          <p:cNvPr id="10" name="ตัวแทนข้อความ 3">
            <a:extLst>
              <a:ext uri="{FF2B5EF4-FFF2-40B4-BE49-F238E27FC236}">
                <a16:creationId xmlns:a16="http://schemas.microsoft.com/office/drawing/2014/main" id="{DBFA191B-5E25-41C1-B950-BB8F10AC1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33144" y="2888790"/>
            <a:ext cx="4562856" cy="2980197"/>
          </a:xfrm>
        </p:spPr>
        <p:txBody>
          <a:bodyPr rtlCol="0"/>
          <a:lstStyle>
            <a:lvl1pPr marL="0" indent="0">
              <a:buNone/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h-TH" noProof="0"/>
              <a:t>คลิกเพื่อแก้ไขสไตล์ของข้อความต้นแบบ</a:t>
            </a:r>
          </a:p>
        </p:txBody>
      </p:sp>
      <p:sp>
        <p:nvSpPr>
          <p:cNvPr id="12" name="ตัวแทนรูปภาพ 11">
            <a:extLst>
              <a:ext uri="{FF2B5EF4-FFF2-40B4-BE49-F238E27FC236}">
                <a16:creationId xmlns:a16="http://schemas.microsoft.com/office/drawing/2014/main" id="{43AA0A46-EB51-4095-97DD-ED4081CF5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0862" y="0"/>
            <a:ext cx="6751137" cy="6857999"/>
          </a:xfrm>
          <a:custGeom>
            <a:avLst/>
            <a:gdLst>
              <a:gd name="connsiteX0" fmla="*/ 0 w 6751137"/>
              <a:gd name="connsiteY0" fmla="*/ 0 h 6857999"/>
              <a:gd name="connsiteX1" fmla="*/ 6751137 w 6751137"/>
              <a:gd name="connsiteY1" fmla="*/ 0 h 6857999"/>
              <a:gd name="connsiteX2" fmla="*/ 6751137 w 6751137"/>
              <a:gd name="connsiteY2" fmla="*/ 6857999 h 6857999"/>
              <a:gd name="connsiteX3" fmla="*/ 0 w 6751137"/>
              <a:gd name="connsiteY3" fmla="*/ 6857999 h 6857999"/>
              <a:gd name="connsiteX4" fmla="*/ 0 w 6751137"/>
              <a:gd name="connsiteY4" fmla="*/ 6844680 h 6857999"/>
              <a:gd name="connsiteX5" fmla="*/ 141429 w 6751137"/>
              <a:gd name="connsiteY5" fmla="*/ 6697120 h 6857999"/>
              <a:gd name="connsiteX6" fmla="*/ 1410790 w 6751137"/>
              <a:gd name="connsiteY6" fmla="*/ 3429000 h 6857999"/>
              <a:gd name="connsiteX7" fmla="*/ 141429 w 6751137"/>
              <a:gd name="connsiteY7" fmla="*/ 160880 h 6857999"/>
              <a:gd name="connsiteX8" fmla="*/ 0 w 6751137"/>
              <a:gd name="connsiteY8" fmla="*/ 1332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51137" h="6857999">
                <a:moveTo>
                  <a:pt x="0" y="0"/>
                </a:moveTo>
                <a:lnTo>
                  <a:pt x="6751137" y="0"/>
                </a:lnTo>
                <a:lnTo>
                  <a:pt x="6751137" y="6857999"/>
                </a:lnTo>
                <a:lnTo>
                  <a:pt x="0" y="6857999"/>
                </a:lnTo>
                <a:lnTo>
                  <a:pt x="0" y="6844680"/>
                </a:lnTo>
                <a:lnTo>
                  <a:pt x="141429" y="6697120"/>
                </a:lnTo>
                <a:cubicBezTo>
                  <a:pt x="930105" y="5833950"/>
                  <a:pt x="1410790" y="4687315"/>
                  <a:pt x="1410790" y="3429000"/>
                </a:cubicBezTo>
                <a:cubicBezTo>
                  <a:pt x="1410790" y="2170685"/>
                  <a:pt x="930105" y="1024050"/>
                  <a:pt x="141429" y="160880"/>
                </a:cubicBezTo>
                <a:lnTo>
                  <a:pt x="0" y="1332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8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h-TH" noProof="0"/>
              <a:t>คลิกไอคอนเพื่อเพิ่มรูปภาพ</a:t>
            </a:r>
            <a:endParaRPr lang="th-TH" noProof="0" dirty="0"/>
          </a:p>
        </p:txBody>
      </p:sp>
    </p:spTree>
    <p:extLst>
      <p:ext uri="{BB962C8B-B14F-4D97-AF65-F5344CB8AC3E}">
        <p14:creationId xmlns:p14="http://schemas.microsoft.com/office/powerpoint/2010/main" val="226709189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สไลด์ตัวคั่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แทนรูปภาพ 15"/>
          <p:cNvSpPr>
            <a:spLocks noGrp="1"/>
          </p:cNvSpPr>
          <p:nvPr>
            <p:ph type="pic" sz="quarter" idx="13" hasCustomPrompt="1"/>
          </p:nvPr>
        </p:nvSpPr>
        <p:spPr>
          <a:xfrm>
            <a:off x="1104900" y="1"/>
            <a:ext cx="7583700" cy="6858001"/>
          </a:xfrm>
          <a:custGeom>
            <a:avLst/>
            <a:gdLst>
              <a:gd name="connsiteX0" fmla="*/ 0 w 7583700"/>
              <a:gd name="connsiteY0" fmla="*/ 0 h 6858001"/>
              <a:gd name="connsiteX1" fmla="*/ 2537926 w 7583700"/>
              <a:gd name="connsiteY1" fmla="*/ 0 h 6858001"/>
              <a:gd name="connsiteX2" fmla="*/ 2847001 w 7583700"/>
              <a:gd name="connsiteY2" fmla="*/ 138995 h 6858001"/>
              <a:gd name="connsiteX3" fmla="*/ 7582790 w 7583700"/>
              <a:gd name="connsiteY3" fmla="*/ 6846094 h 6858001"/>
              <a:gd name="connsiteX4" fmla="*/ 7583700 w 7583700"/>
              <a:gd name="connsiteY4" fmla="*/ 6858001 h 6858001"/>
              <a:gd name="connsiteX5" fmla="*/ 0 w 7583700"/>
              <a:gd name="connsiteY5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83700" h="6858001">
                <a:moveTo>
                  <a:pt x="0" y="0"/>
                </a:moveTo>
                <a:lnTo>
                  <a:pt x="2537926" y="0"/>
                </a:lnTo>
                <a:lnTo>
                  <a:pt x="2847001" y="138995"/>
                </a:lnTo>
                <a:cubicBezTo>
                  <a:pt x="5428994" y="1376579"/>
                  <a:pt x="7280340" y="3883594"/>
                  <a:pt x="7582790" y="6846094"/>
                </a:cubicBezTo>
                <a:lnTo>
                  <a:pt x="7583700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rtl="0"/>
            <a:r>
              <a:rPr lang="th-TH" noProof="0" dirty="0"/>
              <a:t>ลากแล้วปล่อย </a:t>
            </a:r>
          </a:p>
          <a:p>
            <a:pPr rtl="0"/>
            <a:r>
              <a:rPr lang="th-TH" noProof="0" dirty="0"/>
              <a:t>รูปที่นี่</a:t>
            </a:r>
          </a:p>
        </p:txBody>
      </p:sp>
      <p:sp>
        <p:nvSpPr>
          <p:cNvPr id="7" name="รูปแบบอิสระ 27">
            <a:extLst>
              <a:ext uri="{FF2B5EF4-FFF2-40B4-BE49-F238E27FC236}">
                <a16:creationId xmlns:a16="http://schemas.microsoft.com/office/drawing/2014/main" id="{1F9BD45B-C63D-416A-B4BE-874469C7A33E}"/>
              </a:ext>
            </a:extLst>
          </p:cNvPr>
          <p:cNvSpPr/>
          <p:nvPr userDrawn="1"/>
        </p:nvSpPr>
        <p:spPr>
          <a:xfrm rot="10800000" flipH="1">
            <a:off x="1104900" y="529"/>
            <a:ext cx="4686301" cy="3733270"/>
          </a:xfrm>
          <a:custGeom>
            <a:avLst/>
            <a:gdLst>
              <a:gd name="connsiteX0" fmla="*/ 683 w 2374769"/>
              <a:gd name="connsiteY0" fmla="*/ 0 h 2362237"/>
              <a:gd name="connsiteX1" fmla="*/ 242807 w 2374769"/>
              <a:gd name="connsiteY1" fmla="*/ 12161 h 2362237"/>
              <a:gd name="connsiteX2" fmla="*/ 2374769 w 2374769"/>
              <a:gd name="connsiteY2" fmla="*/ 2362237 h 2362237"/>
              <a:gd name="connsiteX3" fmla="*/ 1543208 w 2374769"/>
              <a:gd name="connsiteY3" fmla="*/ 2362237 h 2362237"/>
              <a:gd name="connsiteX4" fmla="*/ 0 w 2374769"/>
              <a:gd name="connsiteY4" fmla="*/ 827150 h 2362237"/>
              <a:gd name="connsiteX5" fmla="*/ 0 w 2374769"/>
              <a:gd name="connsiteY5" fmla="*/ 34 h 236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4769" h="2362237">
                <a:moveTo>
                  <a:pt x="683" y="0"/>
                </a:moveTo>
                <a:lnTo>
                  <a:pt x="242807" y="12161"/>
                </a:lnTo>
                <a:cubicBezTo>
                  <a:pt x="1440298" y="133133"/>
                  <a:pt x="2374769" y="1139131"/>
                  <a:pt x="2374769" y="2362237"/>
                </a:cubicBezTo>
                <a:lnTo>
                  <a:pt x="1543208" y="2362237"/>
                </a:lnTo>
                <a:cubicBezTo>
                  <a:pt x="1543208" y="1514432"/>
                  <a:pt x="852291" y="827150"/>
                  <a:pt x="0" y="827150"/>
                </a:cubicBezTo>
                <a:lnTo>
                  <a:pt x="0" y="34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" name="รูปแบบอิสระ: รูปร่าง 7">
            <a:extLst>
              <a:ext uri="{FF2B5EF4-FFF2-40B4-BE49-F238E27FC236}">
                <a16:creationId xmlns:a16="http://schemas.microsoft.com/office/drawing/2014/main" id="{94EBA745-0612-4E63-904D-28C1814173B3}"/>
              </a:ext>
            </a:extLst>
          </p:cNvPr>
          <p:cNvSpPr/>
          <p:nvPr userDrawn="1"/>
        </p:nvSpPr>
        <p:spPr>
          <a:xfrm rot="10800000">
            <a:off x="9680853" y="6171304"/>
            <a:ext cx="2511147" cy="686695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" name="วงรี 8">
            <a:extLst>
              <a:ext uri="{FF2B5EF4-FFF2-40B4-BE49-F238E27FC236}">
                <a16:creationId xmlns:a16="http://schemas.microsoft.com/office/drawing/2014/main" id="{D4A07D89-63CD-43EE-B1E4-7D0647743842}"/>
              </a:ext>
            </a:extLst>
          </p:cNvPr>
          <p:cNvSpPr/>
          <p:nvPr userDrawn="1"/>
        </p:nvSpPr>
        <p:spPr>
          <a:xfrm>
            <a:off x="10957868" y="469760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0" name="วงรี 9">
            <a:extLst>
              <a:ext uri="{FF2B5EF4-FFF2-40B4-BE49-F238E27FC236}">
                <a16:creationId xmlns:a16="http://schemas.microsoft.com/office/drawing/2014/main" id="{3341AF09-FA4B-42FD-B2E1-9CE324444D10}"/>
              </a:ext>
            </a:extLst>
          </p:cNvPr>
          <p:cNvSpPr/>
          <p:nvPr userDrawn="1"/>
        </p:nvSpPr>
        <p:spPr>
          <a:xfrm>
            <a:off x="883443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" name="ตัวแทนข้อความ 2">
            <a:extLst>
              <a:ext uri="{FF2B5EF4-FFF2-40B4-BE49-F238E27FC236}">
                <a16:creationId xmlns:a16="http://schemas.microsoft.com/office/drawing/2014/main" id="{EDF14A51-F696-4A12-9467-1EE825414B5E}"/>
              </a:ext>
            </a:extLst>
          </p:cNvPr>
          <p:cNvSpPr>
            <a:spLocks noGrp="1"/>
          </p:cNvSpPr>
          <p:nvPr>
            <p:ph type="body" idx="71" hasCustomPrompt="1"/>
          </p:nvPr>
        </p:nvSpPr>
        <p:spPr>
          <a:xfrm>
            <a:off x="7239001" y="2280573"/>
            <a:ext cx="4393295" cy="465997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spc="600">
                <a:solidFill>
                  <a:schemeClr val="tx1">
                    <a:tint val="7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h-TH" noProof="0" dirty="0"/>
              <a:t>แก้ไขสไตล์ข้อความต้นแบบ</a:t>
            </a:r>
          </a:p>
        </p:txBody>
      </p:sp>
      <p:sp>
        <p:nvSpPr>
          <p:cNvPr id="3" name="ชื่อเรื่อง 2">
            <a:extLst>
              <a:ext uri="{FF2B5EF4-FFF2-40B4-BE49-F238E27FC236}">
                <a16:creationId xmlns:a16="http://schemas.microsoft.com/office/drawing/2014/main" id="{6A57A924-A6D5-4ACD-B1F0-01BED4BF9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0" y="931169"/>
            <a:ext cx="4393296" cy="133806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>
              <a:defRPr lang="en-US" sz="3600" b="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</a:lstStyle>
          <a:p>
            <a:pPr marL="0" lvl="0" indent="0" algn="ctr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th-TH" noProof="0"/>
              <a:t>คลิกเพื่อแก้ไขสไตล์ชื่อเรื่องต้นแบบ</a:t>
            </a:r>
            <a:endParaRPr lang="th-TH" noProof="0" dirty="0"/>
          </a:p>
        </p:txBody>
      </p:sp>
    </p:spTree>
    <p:extLst>
      <p:ext uri="{BB962C8B-B14F-4D97-AF65-F5344CB8AC3E}">
        <p14:creationId xmlns:p14="http://schemas.microsoft.com/office/powerpoint/2010/main" val="100070072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รูปภาพ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วงรี 9"/>
          <p:cNvSpPr/>
          <p:nvPr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" name="วงรี 11"/>
          <p:cNvSpPr/>
          <p:nvPr/>
        </p:nvSpPr>
        <p:spPr>
          <a:xfrm>
            <a:off x="1486227" y="5671415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3" name="วงรี 12"/>
          <p:cNvSpPr/>
          <p:nvPr/>
        </p:nvSpPr>
        <p:spPr>
          <a:xfrm>
            <a:off x="1890628" y="1947676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4" name="วงรี 13"/>
          <p:cNvSpPr/>
          <p:nvPr/>
        </p:nvSpPr>
        <p:spPr>
          <a:xfrm>
            <a:off x="2765121" y="685800"/>
            <a:ext cx="5578882" cy="5549523"/>
          </a:xfrm>
          <a:prstGeom prst="ellipse">
            <a:avLst/>
          </a:prstGeom>
          <a:noFill/>
          <a:ln w="3175">
            <a:solidFill>
              <a:schemeClr val="tx1">
                <a:alpha val="10000"/>
              </a:schemeClr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9" name="วงรี 48"/>
          <p:cNvSpPr/>
          <p:nvPr userDrawn="1"/>
        </p:nvSpPr>
        <p:spPr>
          <a:xfrm>
            <a:off x="11574658" y="6192906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0" name="วงรี 49"/>
          <p:cNvSpPr/>
          <p:nvPr/>
        </p:nvSpPr>
        <p:spPr>
          <a:xfrm>
            <a:off x="5310052" y="667885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ตัวแทนรูปภาพ 19"/>
          <p:cNvSpPr>
            <a:spLocks noGrp="1"/>
          </p:cNvSpPr>
          <p:nvPr>
            <p:ph type="pic" sz="quarter" idx="56" hasCustomPrompt="1"/>
          </p:nvPr>
        </p:nvSpPr>
        <p:spPr>
          <a:xfrm>
            <a:off x="1104765" y="-1579"/>
            <a:ext cx="3816695" cy="6858000"/>
          </a:xfrm>
          <a:custGeom>
            <a:avLst/>
            <a:gdLst>
              <a:gd name="connsiteX0" fmla="*/ 0 w 3816695"/>
              <a:gd name="connsiteY0" fmla="*/ 0 h 6858000"/>
              <a:gd name="connsiteX1" fmla="*/ 1779016 w 3816695"/>
              <a:gd name="connsiteY1" fmla="*/ 0 h 6858000"/>
              <a:gd name="connsiteX2" fmla="*/ 2081372 w 3816695"/>
              <a:gd name="connsiteY2" fmla="*/ 182719 h 6858000"/>
              <a:gd name="connsiteX3" fmla="*/ 3816695 w 3816695"/>
              <a:gd name="connsiteY3" fmla="*/ 3429297 h 6858000"/>
              <a:gd name="connsiteX4" fmla="*/ 2081372 w 3816695"/>
              <a:gd name="connsiteY4" fmla="*/ 6675876 h 6858000"/>
              <a:gd name="connsiteX5" fmla="*/ 1779999 w 3816695"/>
              <a:gd name="connsiteY5" fmla="*/ 6858000 h 6858000"/>
              <a:gd name="connsiteX6" fmla="*/ 0 w 381669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16695" h="6858000">
                <a:moveTo>
                  <a:pt x="0" y="0"/>
                </a:moveTo>
                <a:lnTo>
                  <a:pt x="1779016" y="0"/>
                </a:lnTo>
                <a:lnTo>
                  <a:pt x="2081372" y="182719"/>
                </a:lnTo>
                <a:cubicBezTo>
                  <a:pt x="3128342" y="886316"/>
                  <a:pt x="3816695" y="2077842"/>
                  <a:pt x="3816695" y="3429297"/>
                </a:cubicBezTo>
                <a:cubicBezTo>
                  <a:pt x="3816695" y="4780752"/>
                  <a:pt x="3128342" y="5972279"/>
                  <a:pt x="2081372" y="6675876"/>
                </a:cubicBezTo>
                <a:lnTo>
                  <a:pt x="177999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rtl="0"/>
            <a:r>
              <a:rPr lang="th-TH" noProof="0" dirty="0"/>
              <a:t>ลากแล้วปล่อย </a:t>
            </a:r>
          </a:p>
          <a:p>
            <a:pPr rtl="0"/>
            <a:r>
              <a:rPr lang="th-TH" noProof="0" dirty="0"/>
              <a:t>รูปที่นี่</a:t>
            </a:r>
          </a:p>
        </p:txBody>
      </p:sp>
      <p:sp>
        <p:nvSpPr>
          <p:cNvPr id="19" name="ตัวแทนรูปภาพ 18"/>
          <p:cNvSpPr>
            <a:spLocks noGrp="1"/>
          </p:cNvSpPr>
          <p:nvPr>
            <p:ph type="pic" sz="quarter" idx="87" hasCustomPrompt="1"/>
          </p:nvPr>
        </p:nvSpPr>
        <p:spPr>
          <a:xfrm>
            <a:off x="11003946" y="2043400"/>
            <a:ext cx="1188054" cy="2768041"/>
          </a:xfrm>
          <a:custGeom>
            <a:avLst/>
            <a:gdLst>
              <a:gd name="connsiteX0" fmla="*/ 1549799 w 1549799"/>
              <a:gd name="connsiteY0" fmla="*/ 0 h 3610868"/>
              <a:gd name="connsiteX1" fmla="*/ 1549799 w 1549799"/>
              <a:gd name="connsiteY1" fmla="*/ 3610868 h 3610868"/>
              <a:gd name="connsiteX2" fmla="*/ 1469233 w 1549799"/>
              <a:gd name="connsiteY2" fmla="*/ 3598637 h 3610868"/>
              <a:gd name="connsiteX3" fmla="*/ 0 w 1549799"/>
              <a:gd name="connsiteY3" fmla="*/ 1805434 h 3610868"/>
              <a:gd name="connsiteX4" fmla="*/ 1469233 w 1549799"/>
              <a:gd name="connsiteY4" fmla="*/ 12231 h 3610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9799" h="3610868">
                <a:moveTo>
                  <a:pt x="1549799" y="0"/>
                </a:moveTo>
                <a:lnTo>
                  <a:pt x="1549799" y="3610868"/>
                </a:lnTo>
                <a:lnTo>
                  <a:pt x="1469233" y="3598637"/>
                </a:lnTo>
                <a:cubicBezTo>
                  <a:pt x="630743" y="3427960"/>
                  <a:pt x="0" y="2689969"/>
                  <a:pt x="0" y="1805434"/>
                </a:cubicBezTo>
                <a:cubicBezTo>
                  <a:pt x="0" y="920900"/>
                  <a:pt x="630743" y="182908"/>
                  <a:pt x="1469233" y="12231"/>
                </a:cubicBez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rtl="0"/>
            <a:r>
              <a:rPr lang="th-TH" noProof="0" dirty="0"/>
              <a:t>ลากแล้วปล่อย </a:t>
            </a:r>
          </a:p>
          <a:p>
            <a:pPr rtl="0"/>
            <a:r>
              <a:rPr lang="th-TH" noProof="0" dirty="0"/>
              <a:t>รูปที่นี่</a:t>
            </a:r>
          </a:p>
        </p:txBody>
      </p:sp>
      <p:sp>
        <p:nvSpPr>
          <p:cNvPr id="16" name="ชื่อเรื่อง 7">
            <a:extLst>
              <a:ext uri="{FF2B5EF4-FFF2-40B4-BE49-F238E27FC236}">
                <a16:creationId xmlns:a16="http://schemas.microsoft.com/office/drawing/2014/main" id="{0E95E1C1-C3CC-4989-9ABC-178293BB83E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5224938" y="2622012"/>
            <a:ext cx="5578882" cy="3550187"/>
          </a:xfrm>
        </p:spPr>
        <p:txBody>
          <a:bodyPr tIns="73152" rtlCol="0">
            <a:noAutofit/>
          </a:bodyPr>
          <a:lstStyle>
            <a:lvl1pPr algn="l">
              <a:lnSpc>
                <a:spcPct val="145000"/>
              </a:lnSpc>
              <a:spcBef>
                <a:spcPts val="0"/>
              </a:spcBef>
              <a:defRPr lang="en-US" sz="1400" b="0" i="0" baseline="0" smtClean="0">
                <a:effectLst/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algn="ctr">
              <a:defRPr/>
            </a:lvl2pPr>
            <a:lvl3pPr algn="ctr">
              <a:defRPr/>
            </a:lvl3pPr>
            <a:lvl4pPr algn="ctr">
              <a:lnSpc>
                <a:spcPct val="150000"/>
              </a:lnSpc>
              <a:defRPr/>
            </a:lvl4pPr>
            <a:lvl5pPr algn="ctr">
              <a:defRPr/>
            </a:lvl5pPr>
          </a:lstStyle>
          <a:p>
            <a:pPr lvl="0" rtl="0"/>
            <a:r>
              <a:rPr lang="th-TH" noProof="0"/>
              <a:t>คลิกเพื่อแก้ไขสไตล์ของข้อความต้นแบบ</a:t>
            </a:r>
          </a:p>
        </p:txBody>
      </p:sp>
      <p:sp>
        <p:nvSpPr>
          <p:cNvPr id="23" name="รูปแบบอิสระ: รูปร่าง 22">
            <a:extLst>
              <a:ext uri="{FF2B5EF4-FFF2-40B4-BE49-F238E27FC236}">
                <a16:creationId xmlns:a16="http://schemas.microsoft.com/office/drawing/2014/main" id="{B6064CAB-1057-41AD-A199-A6E8A7026465}"/>
              </a:ext>
            </a:extLst>
          </p:cNvPr>
          <p:cNvSpPr/>
          <p:nvPr userDrawn="1"/>
        </p:nvSpPr>
        <p:spPr>
          <a:xfrm>
            <a:off x="8524888" y="-1578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61F670D-DDAE-4842-9FA1-6B3293DA6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0597" y="1254264"/>
            <a:ext cx="5568696" cy="13350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</a:lstStyle>
          <a:p>
            <a:pPr marL="0" lvl="0" indent="0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th-TH" noProof="0"/>
              <a:t>คลิกเพื่อแก้ไขสไตล์ชื่อเรื่องต้นแบบ</a:t>
            </a:r>
            <a:endParaRPr lang="th-TH" noProof="0" dirty="0"/>
          </a:p>
        </p:txBody>
      </p:sp>
    </p:spTree>
    <p:extLst>
      <p:ext uri="{BB962C8B-B14F-4D97-AF65-F5344CB8AC3E}">
        <p14:creationId xmlns:p14="http://schemas.microsoft.com/office/powerpoint/2010/main" val="354078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การเปรียบเทียบกับ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ตัวแทนรูปภาพ 24">
            <a:extLst>
              <a:ext uri="{FF2B5EF4-FFF2-40B4-BE49-F238E27FC236}">
                <a16:creationId xmlns:a16="http://schemas.microsoft.com/office/drawing/2014/main" id="{099F6EE0-0ECC-4BF4-81EC-F8B712B6FA8C}"/>
              </a:ext>
            </a:extLst>
          </p:cNvPr>
          <p:cNvSpPr>
            <a:spLocks noGrp="1"/>
          </p:cNvSpPr>
          <p:nvPr>
            <p:ph type="pic" sz="quarter" idx="105" hasCustomPrompt="1"/>
          </p:nvPr>
        </p:nvSpPr>
        <p:spPr>
          <a:xfrm>
            <a:off x="7968655" y="419270"/>
            <a:ext cx="2285207" cy="2273182"/>
          </a:xfrm>
          <a:custGeom>
            <a:avLst/>
            <a:gdLst>
              <a:gd name="connsiteX0" fmla="*/ 2374769 w 4749538"/>
              <a:gd name="connsiteY0" fmla="*/ 0 h 4724544"/>
              <a:gd name="connsiteX1" fmla="*/ 4749538 w 4749538"/>
              <a:gd name="connsiteY1" fmla="*/ 2362272 h 4724544"/>
              <a:gd name="connsiteX2" fmla="*/ 2374769 w 4749538"/>
              <a:gd name="connsiteY2" fmla="*/ 4724544 h 4724544"/>
              <a:gd name="connsiteX3" fmla="*/ 0 w 4749538"/>
              <a:gd name="connsiteY3" fmla="*/ 2362272 h 4724544"/>
              <a:gd name="connsiteX4" fmla="*/ 2374769 w 4749538"/>
              <a:gd name="connsiteY4" fmla="*/ 0 h 4724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49538" h="4724544">
                <a:moveTo>
                  <a:pt x="2374769" y="0"/>
                </a:moveTo>
                <a:cubicBezTo>
                  <a:pt x="3686318" y="0"/>
                  <a:pt x="4749538" y="1057625"/>
                  <a:pt x="4749538" y="2362272"/>
                </a:cubicBezTo>
                <a:cubicBezTo>
                  <a:pt x="4749538" y="3666919"/>
                  <a:pt x="3686318" y="4724544"/>
                  <a:pt x="2374769" y="4724544"/>
                </a:cubicBezTo>
                <a:cubicBezTo>
                  <a:pt x="1063220" y="4724544"/>
                  <a:pt x="0" y="3666919"/>
                  <a:pt x="0" y="2362272"/>
                </a:cubicBezTo>
                <a:cubicBezTo>
                  <a:pt x="0" y="1057625"/>
                  <a:pt x="1063220" y="0"/>
                  <a:pt x="2374769" y="0"/>
                </a:cubicBez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rtl="0"/>
            <a:r>
              <a:rPr lang="th-TH" noProof="0" dirty="0"/>
              <a:t>ลากแล้วปล่อย </a:t>
            </a:r>
          </a:p>
          <a:p>
            <a:pPr rtl="0"/>
            <a:r>
              <a:rPr lang="th-TH" noProof="0" dirty="0"/>
              <a:t>รูปที่นี่</a:t>
            </a:r>
          </a:p>
        </p:txBody>
      </p:sp>
      <p:sp>
        <p:nvSpPr>
          <p:cNvPr id="47" name="วงรี 46"/>
          <p:cNvSpPr/>
          <p:nvPr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8" name="วงรี 47"/>
          <p:cNvSpPr/>
          <p:nvPr/>
        </p:nvSpPr>
        <p:spPr>
          <a:xfrm>
            <a:off x="1099631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9" name="วงรี 48"/>
          <p:cNvSpPr/>
          <p:nvPr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0" name="วงรี 49"/>
          <p:cNvSpPr/>
          <p:nvPr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6" name="ตัวแทนรูปภาพ 24"/>
          <p:cNvSpPr>
            <a:spLocks noGrp="1"/>
          </p:cNvSpPr>
          <p:nvPr>
            <p:ph type="pic" sz="quarter" idx="104" hasCustomPrompt="1"/>
          </p:nvPr>
        </p:nvSpPr>
        <p:spPr>
          <a:xfrm>
            <a:off x="2455922" y="419270"/>
            <a:ext cx="2285207" cy="2273182"/>
          </a:xfrm>
          <a:custGeom>
            <a:avLst/>
            <a:gdLst>
              <a:gd name="connsiteX0" fmla="*/ 2374769 w 4749538"/>
              <a:gd name="connsiteY0" fmla="*/ 0 h 4724544"/>
              <a:gd name="connsiteX1" fmla="*/ 4749538 w 4749538"/>
              <a:gd name="connsiteY1" fmla="*/ 2362272 h 4724544"/>
              <a:gd name="connsiteX2" fmla="*/ 2374769 w 4749538"/>
              <a:gd name="connsiteY2" fmla="*/ 4724544 h 4724544"/>
              <a:gd name="connsiteX3" fmla="*/ 0 w 4749538"/>
              <a:gd name="connsiteY3" fmla="*/ 2362272 h 4724544"/>
              <a:gd name="connsiteX4" fmla="*/ 2374769 w 4749538"/>
              <a:gd name="connsiteY4" fmla="*/ 0 h 4724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49538" h="4724544">
                <a:moveTo>
                  <a:pt x="2374769" y="0"/>
                </a:moveTo>
                <a:cubicBezTo>
                  <a:pt x="3686318" y="0"/>
                  <a:pt x="4749538" y="1057625"/>
                  <a:pt x="4749538" y="2362272"/>
                </a:cubicBezTo>
                <a:cubicBezTo>
                  <a:pt x="4749538" y="3666919"/>
                  <a:pt x="3686318" y="4724544"/>
                  <a:pt x="2374769" y="4724544"/>
                </a:cubicBezTo>
                <a:cubicBezTo>
                  <a:pt x="1063220" y="4724544"/>
                  <a:pt x="0" y="3666919"/>
                  <a:pt x="0" y="2362272"/>
                </a:cubicBezTo>
                <a:cubicBezTo>
                  <a:pt x="0" y="1057625"/>
                  <a:pt x="1063220" y="0"/>
                  <a:pt x="2374769" y="0"/>
                </a:cubicBez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rtl="0"/>
            <a:r>
              <a:rPr lang="th-TH" noProof="0" dirty="0"/>
              <a:t>ลากแล้วปล่อย </a:t>
            </a:r>
          </a:p>
          <a:p>
            <a:pPr rtl="0"/>
            <a:r>
              <a:rPr lang="th-TH" noProof="0" dirty="0"/>
              <a:t>รูปที่นี่</a:t>
            </a:r>
          </a:p>
        </p:txBody>
      </p:sp>
      <p:sp>
        <p:nvSpPr>
          <p:cNvPr id="31" name="ตัวแทนข้อความ 3">
            <a:extLst>
              <a:ext uri="{FF2B5EF4-FFF2-40B4-BE49-F238E27FC236}">
                <a16:creationId xmlns:a16="http://schemas.microsoft.com/office/drawing/2014/main" id="{9E7F9AFC-1AA3-41EE-B9CF-8C208FD27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9632" y="3462109"/>
            <a:ext cx="4979928" cy="3262853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h-TH" noProof="0"/>
              <a:t>คลิกเพื่อแก้ไขสไตล์ของข้อความต้นแบบ</a:t>
            </a:r>
          </a:p>
        </p:txBody>
      </p:sp>
      <p:sp>
        <p:nvSpPr>
          <p:cNvPr id="39" name="ชื่อเรื่อง 7">
            <a:extLst>
              <a:ext uri="{FF2B5EF4-FFF2-40B4-BE49-F238E27FC236}">
                <a16:creationId xmlns:a16="http://schemas.microsoft.com/office/drawing/2014/main" id="{3914CF55-8C39-482F-A85C-6686F1BF80D0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6612364" y="2823082"/>
            <a:ext cx="4979928" cy="605918"/>
          </a:xfrm>
        </p:spPr>
        <p:txBody>
          <a:bodyPr t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algn="ctr">
              <a:defRPr/>
            </a:lvl2pPr>
            <a:lvl3pPr algn="ctr">
              <a:defRPr/>
            </a:lvl3pPr>
            <a:lvl4pPr algn="ctr">
              <a:lnSpc>
                <a:spcPct val="150000"/>
              </a:lnSpc>
              <a:defRPr/>
            </a:lvl4pPr>
            <a:lvl5pPr algn="ctr">
              <a:defRPr/>
            </a:lvl5pPr>
          </a:lstStyle>
          <a:p>
            <a:pPr lvl="0" rtl="0"/>
            <a:r>
              <a:rPr lang="th-TH" noProof="0" dirty="0"/>
              <a:t>เขียนชื่อเรื่องที่นี่</a:t>
            </a:r>
          </a:p>
        </p:txBody>
      </p:sp>
      <p:sp>
        <p:nvSpPr>
          <p:cNvPr id="41" name="ตัวแทนข้อความ 3">
            <a:extLst>
              <a:ext uri="{FF2B5EF4-FFF2-40B4-BE49-F238E27FC236}">
                <a16:creationId xmlns:a16="http://schemas.microsoft.com/office/drawing/2014/main" id="{7D73FC3A-EB30-4FD3-B2A9-9E6A7F62BB97}"/>
              </a:ext>
            </a:extLst>
          </p:cNvPr>
          <p:cNvSpPr>
            <a:spLocks noGrp="1"/>
          </p:cNvSpPr>
          <p:nvPr>
            <p:ph type="body" sz="half" idx="107"/>
          </p:nvPr>
        </p:nvSpPr>
        <p:spPr>
          <a:xfrm>
            <a:off x="6612365" y="3462109"/>
            <a:ext cx="4979928" cy="3262853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h-TH" noProof="0"/>
              <a:t>คลิกเพื่อแก้ไขสไตล์ของข้อความต้นแบบ</a:t>
            </a:r>
          </a:p>
        </p:txBody>
      </p:sp>
      <p:sp>
        <p:nvSpPr>
          <p:cNvPr id="42" name="รูปแบบอิสระ: รูปร่าง 41">
            <a:extLst>
              <a:ext uri="{FF2B5EF4-FFF2-40B4-BE49-F238E27FC236}">
                <a16:creationId xmlns:a16="http://schemas.microsoft.com/office/drawing/2014/main" id="{07C33C9A-D7E8-4C10-B4DD-F1B8B3CAF4D7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4" name="รูปแบบอิสระ: รูปร่าง 43">
            <a:extLst>
              <a:ext uri="{FF2B5EF4-FFF2-40B4-BE49-F238E27FC236}">
                <a16:creationId xmlns:a16="http://schemas.microsoft.com/office/drawing/2014/main" id="{6669BDAC-80FA-43B7-AF04-AC360CBD9C88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6CB0A3E-9615-4403-8894-873513E490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9631" y="2825496"/>
            <a:ext cx="4983480" cy="603504"/>
          </a:xfrm>
        </p:spPr>
        <p:txBody>
          <a:bodyPr vert="horz" lIns="91440" tIns="0" rIns="91440" bIns="0" rtlCol="0" anchor="ctr" anchorCtr="0">
            <a:noAutofit/>
          </a:bodyPr>
          <a:lstStyle>
            <a:lvl1pPr marL="0" indent="0" algn="ctr">
              <a:buFont typeface="+mj-lt"/>
              <a:buNone/>
              <a:defRPr lang="en-US" sz="1800" b="1" cap="all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</a:lstStyle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</a:pPr>
            <a:r>
              <a:rPr lang="th-TH" noProof="0" dirty="0"/>
              <a:t>เขียนชื่อเรื่องที่นี่</a:t>
            </a:r>
          </a:p>
        </p:txBody>
      </p:sp>
    </p:spTree>
    <p:extLst>
      <p:ext uri="{BB962C8B-B14F-4D97-AF65-F5344CB8AC3E}">
        <p14:creationId xmlns:p14="http://schemas.microsoft.com/office/powerpoint/2010/main" val="237595498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สไลด์ตัวคั่น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ตัวแทนรูปภาพ 24">
            <a:extLst>
              <a:ext uri="{FF2B5EF4-FFF2-40B4-BE49-F238E27FC236}">
                <a16:creationId xmlns:a16="http://schemas.microsoft.com/office/drawing/2014/main" id="{F234FF3D-DFA8-484F-A7A7-95C7BF99FEF3}"/>
              </a:ext>
            </a:extLst>
          </p:cNvPr>
          <p:cNvSpPr>
            <a:spLocks noGrp="1"/>
          </p:cNvSpPr>
          <p:nvPr>
            <p:ph type="pic" sz="quarter" idx="71"/>
          </p:nvPr>
        </p:nvSpPr>
        <p:spPr>
          <a:xfrm>
            <a:off x="1104901" y="0"/>
            <a:ext cx="5402083" cy="6858000"/>
          </a:xfrm>
          <a:custGeom>
            <a:avLst/>
            <a:gdLst>
              <a:gd name="connsiteX0" fmla="*/ 0 w 5402083"/>
              <a:gd name="connsiteY0" fmla="*/ 0 h 6858000"/>
              <a:gd name="connsiteX1" fmla="*/ 5401085 w 5402083"/>
              <a:gd name="connsiteY1" fmla="*/ 0 h 6858000"/>
              <a:gd name="connsiteX2" fmla="*/ 5355776 w 5402083"/>
              <a:gd name="connsiteY2" fmla="*/ 42971 h 6858000"/>
              <a:gd name="connsiteX3" fmla="*/ 3946012 w 5402083"/>
              <a:gd name="connsiteY3" fmla="*/ 3428527 h 6858000"/>
              <a:gd name="connsiteX4" fmla="*/ 5355776 w 5402083"/>
              <a:gd name="connsiteY4" fmla="*/ 6814084 h 6858000"/>
              <a:gd name="connsiteX5" fmla="*/ 5402083 w 5402083"/>
              <a:gd name="connsiteY5" fmla="*/ 6858000 h 6858000"/>
              <a:gd name="connsiteX6" fmla="*/ 0 w 540208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02083" h="6858000">
                <a:moveTo>
                  <a:pt x="0" y="0"/>
                </a:moveTo>
                <a:lnTo>
                  <a:pt x="5401085" y="0"/>
                </a:lnTo>
                <a:lnTo>
                  <a:pt x="5355776" y="42971"/>
                </a:lnTo>
                <a:cubicBezTo>
                  <a:pt x="4484752" y="909410"/>
                  <a:pt x="3946012" y="2106385"/>
                  <a:pt x="3946012" y="3428527"/>
                </a:cubicBezTo>
                <a:cubicBezTo>
                  <a:pt x="3946012" y="4750669"/>
                  <a:pt x="4484752" y="5947644"/>
                  <a:pt x="5355776" y="6814084"/>
                </a:cubicBezTo>
                <a:lnTo>
                  <a:pt x="540208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>
            <a:lvl1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rtl="0"/>
            <a:r>
              <a:rPr lang="th-TH" noProof="0"/>
              <a:t>คลิกไอคอนเพื่อเพิ่มรูปภาพ</a:t>
            </a:r>
            <a:endParaRPr lang="th-TH" noProof="0" dirty="0"/>
          </a:p>
        </p:txBody>
      </p:sp>
      <p:sp>
        <p:nvSpPr>
          <p:cNvPr id="66" name="วงรี 65"/>
          <p:cNvSpPr/>
          <p:nvPr/>
        </p:nvSpPr>
        <p:spPr>
          <a:xfrm>
            <a:off x="697641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วงรี 34"/>
          <p:cNvSpPr/>
          <p:nvPr/>
        </p:nvSpPr>
        <p:spPr>
          <a:xfrm>
            <a:off x="1524000" y="1812813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2" name="วงรี 21"/>
          <p:cNvSpPr/>
          <p:nvPr userDrawn="1"/>
        </p:nvSpPr>
        <p:spPr>
          <a:xfrm>
            <a:off x="1104900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3" name="ตัวแทนข้อความ 2">
            <a:extLst>
              <a:ext uri="{FF2B5EF4-FFF2-40B4-BE49-F238E27FC236}">
                <a16:creationId xmlns:a16="http://schemas.microsoft.com/office/drawing/2014/main" id="{5A9A0366-A1B7-4E16-B13E-603846466E2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368726" y="3534503"/>
            <a:ext cx="4560094" cy="465997"/>
          </a:xfrm>
        </p:spPr>
        <p:txBody>
          <a:bodyPr rtlCol="0">
            <a:noAutofit/>
          </a:bodyPr>
          <a:lstStyle>
            <a:lvl1pPr marL="0" indent="0">
              <a:buNone/>
              <a:defRPr sz="1800" spc="600">
                <a:solidFill>
                  <a:schemeClr val="tx1">
                    <a:tint val="7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h-TH" noProof="0" dirty="0"/>
              <a:t>แก้ไขสไตล์ข้อความต้นแบบ</a:t>
            </a:r>
          </a:p>
        </p:txBody>
      </p:sp>
      <p:sp>
        <p:nvSpPr>
          <p:cNvPr id="24" name="รูปแบบอิสระ: รูปร่าง 23">
            <a:extLst>
              <a:ext uri="{FF2B5EF4-FFF2-40B4-BE49-F238E27FC236}">
                <a16:creationId xmlns:a16="http://schemas.microsoft.com/office/drawing/2014/main" id="{0374FC2C-96CE-4523-B50F-ADC18C0A998B}"/>
              </a:ext>
            </a:extLst>
          </p:cNvPr>
          <p:cNvSpPr/>
          <p:nvPr userDrawn="1"/>
        </p:nvSpPr>
        <p:spPr>
          <a:xfrm rot="10800000">
            <a:off x="8439878" y="5850862"/>
            <a:ext cx="3682959" cy="100713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C9E8541-FA8A-4117-90A5-95E6E9B80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5964" y="1864903"/>
            <a:ext cx="4562856" cy="15636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</a:lstStyle>
          <a:p>
            <a:pPr marL="0" lvl="0" indent="0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th-TH" noProof="0"/>
              <a:t>คลิกเพื่อแก้ไขสไตล์ชื่อเรื่องต้นแบบ</a:t>
            </a:r>
            <a:endParaRPr lang="th-TH" noProof="0" dirty="0"/>
          </a:p>
        </p:txBody>
      </p:sp>
    </p:spTree>
    <p:extLst>
      <p:ext uri="{BB962C8B-B14F-4D97-AF65-F5344CB8AC3E}">
        <p14:creationId xmlns:p14="http://schemas.microsoft.com/office/powerpoint/2010/main" val="3298736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ว่าง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04900" y="0"/>
            <a:ext cx="11087100" cy="6858000"/>
          </a:xfrm>
        </p:spPr>
        <p:txBody>
          <a:bodyPr rtlCol="0"/>
          <a:lstStyle/>
          <a:p>
            <a:pPr rtl="0"/>
            <a:r>
              <a:rPr lang="th-TH" noProof="0"/>
              <a:t>คลิกไอคอนเพื่อเพิ่มรูปภาพ</a:t>
            </a:r>
            <a:endParaRPr lang="th-TH" noProof="0" dirty="0"/>
          </a:p>
        </p:txBody>
      </p:sp>
      <p:sp>
        <p:nvSpPr>
          <p:cNvPr id="5" name="ชื่อเรื่อง 4">
            <a:extLst>
              <a:ext uri="{FF2B5EF4-FFF2-40B4-BE49-F238E27FC236}">
                <a16:creationId xmlns:a16="http://schemas.microsoft.com/office/drawing/2014/main" id="{BAB3F602-0F3F-45E1-BDB9-44D57F6096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5986" y="853066"/>
            <a:ext cx="2097590" cy="1331680"/>
          </a:xfrm>
        </p:spPr>
        <p:txBody>
          <a:bodyPr rtlCol="0">
            <a:normAutofit/>
          </a:bodyPr>
          <a:lstStyle>
            <a:lvl1pPr algn="ctr">
              <a:defRPr sz="2800"/>
            </a:lvl1pPr>
          </a:lstStyle>
          <a:p>
            <a:pPr rtl="0"/>
            <a:r>
              <a:rPr lang="th-TH" noProof="0" dirty="0"/>
              <a:t>คำบรรยาย</a:t>
            </a:r>
          </a:p>
        </p:txBody>
      </p:sp>
    </p:spTree>
    <p:extLst>
      <p:ext uri="{BB962C8B-B14F-4D97-AF65-F5344CB8AC3E}">
        <p14:creationId xmlns:p14="http://schemas.microsoft.com/office/powerpoint/2010/main" val="106546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ส่วนหั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รูปภาพ 13">
            <a:extLst>
              <a:ext uri="{FF2B5EF4-FFF2-40B4-BE49-F238E27FC236}">
                <a16:creationId xmlns:a16="http://schemas.microsoft.com/office/drawing/2014/main" id="{EA32EE4F-6B2E-4FCC-BC34-5BF831F902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5425439" y="0"/>
            <a:ext cx="6766561" cy="6858000"/>
          </a:xfrm>
          <a:custGeom>
            <a:avLst/>
            <a:gdLst>
              <a:gd name="connsiteX0" fmla="*/ 0 w 6766561"/>
              <a:gd name="connsiteY0" fmla="*/ 0 h 6858000"/>
              <a:gd name="connsiteX1" fmla="*/ 6766561 w 6766561"/>
              <a:gd name="connsiteY1" fmla="*/ 0 h 6858000"/>
              <a:gd name="connsiteX2" fmla="*/ 6766561 w 6766561"/>
              <a:gd name="connsiteY2" fmla="*/ 6858000 h 6858000"/>
              <a:gd name="connsiteX3" fmla="*/ 0 w 67665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6561" h="6858000">
                <a:moveTo>
                  <a:pt x="0" y="0"/>
                </a:moveTo>
                <a:lnTo>
                  <a:pt x="6766561" y="0"/>
                </a:lnTo>
                <a:lnTo>
                  <a:pt x="676656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3" name="วงรี 22"/>
          <p:cNvSpPr/>
          <p:nvPr/>
        </p:nvSpPr>
        <p:spPr>
          <a:xfrm>
            <a:off x="1755742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66" name="วงรี 65"/>
          <p:cNvSpPr/>
          <p:nvPr/>
        </p:nvSpPr>
        <p:spPr>
          <a:xfrm>
            <a:off x="392841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วงรี 34"/>
          <p:cNvSpPr/>
          <p:nvPr/>
        </p:nvSpPr>
        <p:spPr>
          <a:xfrm>
            <a:off x="1524000" y="1812813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รูปแบบอิสระ: รูปร่าง 17">
            <a:extLst>
              <a:ext uri="{FF2B5EF4-FFF2-40B4-BE49-F238E27FC236}">
                <a16:creationId xmlns:a16="http://schemas.microsoft.com/office/drawing/2014/main" id="{125D7C1C-9CF4-47B3-9ABC-8F0E2CE6CD31}"/>
              </a:ext>
            </a:extLst>
          </p:cNvPr>
          <p:cNvSpPr/>
          <p:nvPr userDrawn="1"/>
        </p:nvSpPr>
        <p:spPr>
          <a:xfrm rot="10800000">
            <a:off x="3192203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9" name="รูปแบบอิสระ: รูปร่าง 18">
            <a:extLst>
              <a:ext uri="{FF2B5EF4-FFF2-40B4-BE49-F238E27FC236}">
                <a16:creationId xmlns:a16="http://schemas.microsoft.com/office/drawing/2014/main" id="{B0B53361-3F22-4468-B6F8-71E345F7077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4B38687-48E7-4488-BB10-BDE4F5A7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144" y="1237089"/>
            <a:ext cx="4562856" cy="15636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</a:lstStyle>
          <a:p>
            <a:pPr marL="0" lvl="0" indent="0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th-TH" noProof="0"/>
              <a:t>คลิกเพื่อแก้ไขสไตล์ชื่อเรื่องต้นแบบ</a:t>
            </a:r>
            <a:endParaRPr lang="th-TH" noProof="0" dirty="0"/>
          </a:p>
        </p:txBody>
      </p:sp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id="{9F3A5C24-92D8-4CC1-AF50-F29B9C30BDBB}"/>
              </a:ext>
            </a:extLst>
          </p:cNvPr>
          <p:cNvSpPr/>
          <p:nvPr userDrawn="1"/>
        </p:nvSpPr>
        <p:spPr>
          <a:xfrm>
            <a:off x="5425439" y="0"/>
            <a:ext cx="6766561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1" name="ตัวแทนข้อความ 2">
            <a:extLst>
              <a:ext uri="{FF2B5EF4-FFF2-40B4-BE49-F238E27FC236}">
                <a16:creationId xmlns:a16="http://schemas.microsoft.com/office/drawing/2014/main" id="{89F459E6-70DE-4FF8-AD0C-1B49B34CF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3143" y="2888791"/>
            <a:ext cx="4562856" cy="2410459"/>
          </a:xfrm>
        </p:spPr>
        <p:txBody>
          <a:bodyPr vert="horz" lIns="91440" tIns="73152" rIns="91440" bIns="45720" rtlCol="0">
            <a:noAutofit/>
          </a:bodyPr>
          <a:lstStyle>
            <a:lvl1pPr marL="0" indent="0" algn="l">
              <a:buNone/>
              <a:defRPr lang="en-US" sz="1400" b="0" i="0" baseline="0">
                <a:effectLst/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marL="228600" lvl="0" indent="-228600" rtl="0">
              <a:lnSpc>
                <a:spcPct val="145000"/>
              </a:lnSpc>
              <a:spcBef>
                <a:spcPts val="0"/>
              </a:spcBef>
            </a:pPr>
            <a:r>
              <a:rPr lang="th-TH" noProof="0"/>
              <a:t>คลิกเพื่อแก้ไขสไตล์ของข้อความต้นแบบ</a:t>
            </a:r>
          </a:p>
        </p:txBody>
      </p:sp>
    </p:spTree>
    <p:extLst>
      <p:ext uri="{BB962C8B-B14F-4D97-AF65-F5344CB8AC3E}">
        <p14:creationId xmlns:p14="http://schemas.microsoft.com/office/powerpoint/2010/main" val="236975078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DED01DAC-95B2-4F9E-A9B4-92382F943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365125"/>
            <a:ext cx="10248899" cy="703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th-TH" noProof="0" dirty="0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7D57AA7-D108-4C6F-9455-5A9AC5F7D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825625"/>
            <a:ext cx="102488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h-TH" noProof="0" dirty="0"/>
              <a:t>คลิกเพื่อแก้ไขสไตล์ของข้อความต้นแบบ</a:t>
            </a:r>
          </a:p>
          <a:p>
            <a:pPr lvl="1" rtl="0"/>
            <a:r>
              <a:rPr lang="th-TH" noProof="0" dirty="0"/>
              <a:t>ระดับที่สอง</a:t>
            </a:r>
          </a:p>
          <a:p>
            <a:pPr lvl="2" rtl="0"/>
            <a:r>
              <a:rPr lang="th-TH" noProof="0" dirty="0"/>
              <a:t>ระดับที่สาม</a:t>
            </a:r>
          </a:p>
          <a:p>
            <a:pPr lvl="3" rtl="0"/>
            <a:r>
              <a:rPr lang="th-TH" noProof="0" dirty="0"/>
              <a:t>ระดับที่สี่</a:t>
            </a:r>
          </a:p>
          <a:p>
            <a:pPr lvl="4" rtl="0"/>
            <a:r>
              <a:rPr lang="th-TH" noProof="0" dirty="0"/>
              <a:t>ระดับที่ห้า</a:t>
            </a:r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3BBCC2B-A9FA-4472-8509-74B42C12A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endParaRPr lang="th-TH" noProof="0" dirty="0"/>
          </a:p>
        </p:txBody>
      </p:sp>
      <p:cxnSp>
        <p:nvCxnSpPr>
          <p:cNvPr id="13" name="ตัวเชื่อมต่อตรง 12">
            <a:extLst>
              <a:ext uri="{FF2B5EF4-FFF2-40B4-BE49-F238E27FC236}">
                <a16:creationId xmlns:a16="http://schemas.microsoft.com/office/drawing/2014/main" id="{1BD32F58-EB48-4836-BA45-971BA1AA1608}"/>
              </a:ext>
            </a:extLst>
          </p:cNvPr>
          <p:cNvCxnSpPr/>
          <p:nvPr userDrawn="1"/>
        </p:nvCxnSpPr>
        <p:spPr>
          <a:xfrm>
            <a:off x="559704" y="5537210"/>
            <a:ext cx="0" cy="1320791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รูปร่าง 61">
            <a:extLst>
              <a:ext uri="{FF2B5EF4-FFF2-40B4-BE49-F238E27FC236}">
                <a16:creationId xmlns:a16="http://schemas.microsoft.com/office/drawing/2014/main" id="{9DA099E0-27DA-42BD-9D42-E4CA07B78FDD}"/>
              </a:ext>
            </a:extLst>
          </p:cNvPr>
          <p:cNvSpPr/>
          <p:nvPr userDrawn="1"/>
        </p:nvSpPr>
        <p:spPr>
          <a:xfrm rot="16200000">
            <a:off x="-1548505" y="3225098"/>
            <a:ext cx="4216420" cy="40780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9050" tIns="19050" rIns="19050" bIns="19050" rtlCol="0" anchor="ctr">
            <a:spAutoFit/>
          </a:bodyPr>
          <a:lstStyle/>
          <a:p>
            <a:pPr marL="0" indent="0" algn="ctr" rtl="0">
              <a:buFont typeface="Arial" panose="020B0604020202020204" pitchFamily="34" charset="0"/>
              <a:buNone/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th-TH" sz="2400" b="1" kern="1200" spc="600" noProof="0" dirty="0">
                <a:solidFill>
                  <a:srgbClr val="2F3342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  <a:sym typeface="Bebas"/>
              </a:rPr>
              <a:t>4</a:t>
            </a:r>
            <a:r>
              <a:rPr lang="th-TH" sz="2400" b="1" kern="1200" spc="600" baseline="30000" noProof="0" dirty="0">
                <a:solidFill>
                  <a:srgbClr val="2F3342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  <a:sym typeface="Bebas"/>
              </a:rPr>
              <a:t>TH </a:t>
            </a:r>
            <a:r>
              <a:rPr lang="th-TH" sz="2400" b="1" kern="1200" spc="600" noProof="0" dirty="0">
                <a:solidFill>
                  <a:schemeClr val="accent1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  <a:sym typeface="Bebas"/>
              </a:rPr>
              <a:t>COFFEE</a:t>
            </a:r>
            <a:endParaRPr lang="th-TH" sz="2400" b="1" i="0" spc="600" noProof="0" dirty="0">
              <a:solidFill>
                <a:schemeClr val="accent1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9" name="ตัวแทนหมายเลขสไลด์ 21">
            <a:extLst>
              <a:ext uri="{FF2B5EF4-FFF2-40B4-BE49-F238E27FC236}">
                <a16:creationId xmlns:a16="http://schemas.microsoft.com/office/drawing/2014/main" id="{BDEFFF1D-21D1-45B8-A062-F9140F937EE2}"/>
              </a:ext>
            </a:extLst>
          </p:cNvPr>
          <p:cNvSpPr txBox="1">
            <a:spLocks/>
          </p:cNvSpPr>
          <p:nvPr userDrawn="1"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D8D877B3-D348-4611-9BDB-C5374591D951}" type="slidenum">
              <a:rPr lang="th-TH" sz="1000" noProof="0" smtClean="0">
                <a:latin typeface="Leelawadee" panose="020B0502040204020203" pitchFamily="34" charset="-34"/>
                <a:cs typeface="Leelawadee" panose="020B0502040204020203" pitchFamily="34" charset="-34"/>
              </a:rPr>
              <a:pPr/>
              <a:t>‹#›</a:t>
            </a:fld>
            <a:endParaRPr lang="th-TH" sz="1000" noProof="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cxnSp>
        <p:nvCxnSpPr>
          <p:cNvPr id="20" name="ตัวเชื่อมต่อตรง 19">
            <a:extLst>
              <a:ext uri="{FF2B5EF4-FFF2-40B4-BE49-F238E27FC236}">
                <a16:creationId xmlns:a16="http://schemas.microsoft.com/office/drawing/2014/main" id="{DFEBA112-2FA0-448A-A373-EB297C4661F0}"/>
              </a:ext>
            </a:extLst>
          </p:cNvPr>
          <p:cNvCxnSpPr/>
          <p:nvPr userDrawn="1"/>
        </p:nvCxnSpPr>
        <p:spPr>
          <a:xfrm>
            <a:off x="559704" y="0"/>
            <a:ext cx="0" cy="1320791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06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50" r:id="rId2"/>
    <p:sldLayoutId id="2147483660" r:id="rId3"/>
    <p:sldLayoutId id="2147483663" r:id="rId4"/>
    <p:sldLayoutId id="2147483661" r:id="rId5"/>
    <p:sldLayoutId id="2147483662" r:id="rId6"/>
    <p:sldLayoutId id="2147483665" r:id="rId7"/>
    <p:sldLayoutId id="2147483668" r:id="rId8"/>
    <p:sldLayoutId id="2147483677" r:id="rId9"/>
    <p:sldLayoutId id="2147483673" r:id="rId10"/>
    <p:sldLayoutId id="2147483674" r:id="rId11"/>
    <p:sldLayoutId id="2147483680" r:id="rId12"/>
    <p:sldLayoutId id="2147483678" r:id="rId13"/>
    <p:sldLayoutId id="214748367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Leelawadee" panose="020B0502040204020203" pitchFamily="34" charset="-34"/>
          <a:ea typeface="+mj-ea"/>
          <a:cs typeface="Leelawadee" panose="020B0502040204020203" pitchFamily="34" charset="-34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6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99405" y="756472"/>
            <a:ext cx="10668000" cy="2969443"/>
          </a:xfrm>
        </p:spPr>
        <p:txBody>
          <a:bodyPr rtlCol="0">
            <a:normAutofit/>
          </a:bodyPr>
          <a:lstStyle/>
          <a:p>
            <a:pPr rtl="0"/>
            <a:r>
              <a:rPr lang="th-TH" sz="4400" b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ประชุมคณะกรรมการอำนวยการ </a:t>
            </a:r>
            <a:br>
              <a:rPr lang="th-TH" sz="4400" b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</a:br>
            <a:r>
              <a:rPr lang="th-TH" sz="4400" b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โครงการบริการวิชาการทางสุขภาพ</a:t>
            </a:r>
          </a:p>
        </p:txBody>
      </p:sp>
      <p:sp>
        <p:nvSpPr>
          <p:cNvPr id="10" name="ตัวแทนข้อความ 9"/>
          <p:cNvSpPr>
            <a:spLocks noGrp="1"/>
          </p:cNvSpPr>
          <p:nvPr>
            <p:ph type="body" idx="1"/>
          </p:nvPr>
        </p:nvSpPr>
        <p:spPr>
          <a:xfrm>
            <a:off x="899405" y="3559659"/>
            <a:ext cx="10668000" cy="1997993"/>
          </a:xfrm>
        </p:spPr>
        <p:txBody>
          <a:bodyPr rtlCol="0"/>
          <a:lstStyle/>
          <a:p>
            <a:r>
              <a:rPr lang="th-TH" sz="3200" b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โดย</a:t>
            </a:r>
          </a:p>
          <a:p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ศูนย์สุขภาพชุมชน มหาวิทยาลัยราชภัฏอุบลราชธานี</a:t>
            </a:r>
          </a:p>
          <a:p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ครั้งที่ 8/2564</a:t>
            </a:r>
          </a:p>
        </p:txBody>
      </p:sp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id="{C6FB6FD8-B093-48F3-A24E-846D1E883D90}"/>
              </a:ext>
            </a:extLst>
          </p:cNvPr>
          <p:cNvSpPr/>
          <p:nvPr/>
        </p:nvSpPr>
        <p:spPr>
          <a:xfrm>
            <a:off x="339588" y="1669774"/>
            <a:ext cx="385970" cy="3369365"/>
          </a:xfrm>
          <a:prstGeom prst="rect">
            <a:avLst/>
          </a:prstGeom>
          <a:solidFill>
            <a:srgbClr val="F6C0DE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spc="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ศูนย์สุขภาพชุมชน</a:t>
            </a:r>
            <a:endParaRPr lang="en-US" b="1" spc="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id="{6B30850D-F93D-4234-BE37-626AE171E920}"/>
              </a:ext>
            </a:extLst>
          </p:cNvPr>
          <p:cNvSpPr/>
          <p:nvPr/>
        </p:nvSpPr>
        <p:spPr>
          <a:xfrm>
            <a:off x="-12485516" y="6367112"/>
            <a:ext cx="12485516" cy="490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5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ประชุมคณะกรรมการอำนวยการ โครงการบริการวิชาการทางสุขภาพ โดย ศูนย์สุขภาพชุมชน มหาวิทยาลัยราชภัฏอุบลราชธานี ครั้งที่ 8/2564 วันที่ 3 กันยายน 2564 </a:t>
            </a:r>
            <a:endParaRPr lang="en-US" sz="1500" b="1" dirty="0">
              <a:solidFill>
                <a:schemeClr val="tx1"/>
              </a:solidFill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7664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ตัวแทนรูปภาพ 4" descr="การไล่ระดับสีกาแฟ " title="การไล่ระดับสีกาแฟ ">
            <a:extLst>
              <a:ext uri="{FF2B5EF4-FFF2-40B4-BE49-F238E27FC236}">
                <a16:creationId xmlns:a16="http://schemas.microsoft.com/office/drawing/2014/main" id="{D0BE9D22-5B9F-4A03-9C68-556B52D0208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9" name="กลุ่ม 8">
            <a:extLst>
              <a:ext uri="{FF2B5EF4-FFF2-40B4-BE49-F238E27FC236}">
                <a16:creationId xmlns:a16="http://schemas.microsoft.com/office/drawing/2014/main" id="{1BE6EDDB-3300-481C-A4BE-90F768BDB99D}"/>
              </a:ext>
            </a:extLst>
          </p:cNvPr>
          <p:cNvGrpSpPr/>
          <p:nvPr/>
        </p:nvGrpSpPr>
        <p:grpSpPr>
          <a:xfrm>
            <a:off x="9704646" y="324464"/>
            <a:ext cx="2415700" cy="2388886"/>
            <a:chOff x="9704646" y="324464"/>
            <a:chExt cx="2415700" cy="2388886"/>
          </a:xfrm>
        </p:grpSpPr>
        <p:sp>
          <p:nvSpPr>
            <p:cNvPr id="6" name="วงรี 5" descr="คำอธิบายภาพ">
              <a:extLst>
                <a:ext uri="{FF2B5EF4-FFF2-40B4-BE49-F238E27FC236}">
                  <a16:creationId xmlns:a16="http://schemas.microsoft.com/office/drawing/2014/main" id="{2BCB8CB3-8468-48D4-9C1D-A581FC558D6F}"/>
                </a:ext>
              </a:extLst>
            </p:cNvPr>
            <p:cNvSpPr/>
            <p:nvPr/>
          </p:nvSpPr>
          <p:spPr>
            <a:xfrm>
              <a:off x="9718822" y="324464"/>
              <a:ext cx="2401524" cy="2388886"/>
            </a:xfrm>
            <a:prstGeom prst="ellipse">
              <a:avLst/>
            </a:prstGeom>
            <a:solidFill>
              <a:schemeClr val="accent6">
                <a:lumMod val="60000"/>
                <a:lumOff val="40000"/>
                <a:alpha val="70000"/>
              </a:schemeClr>
            </a:solidFill>
            <a:ln w="31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sz="2700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" name="สี่เหลี่ยมผืนผ้า 14">
              <a:extLst>
                <a:ext uri="{FF2B5EF4-FFF2-40B4-BE49-F238E27FC236}">
                  <a16:creationId xmlns:a16="http://schemas.microsoft.com/office/drawing/2014/main" id="{76D4BFC2-69CA-4ED6-89E7-A9ADB571E7A4}"/>
                </a:ext>
              </a:extLst>
            </p:cNvPr>
            <p:cNvSpPr/>
            <p:nvPr/>
          </p:nvSpPr>
          <p:spPr>
            <a:xfrm>
              <a:off x="9704646" y="991615"/>
              <a:ext cx="2237074" cy="136366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rIns="91440" rtlCol="0" anchor="ctr"/>
            <a:lstStyle/>
            <a:p>
              <a:pPr algn="ctr" rtl="0">
                <a:defRPr sz="10000">
                  <a:solidFill>
                    <a:srgbClr val="3A3B39"/>
                  </a:solidFill>
                  <a:latin typeface="Bebas"/>
                  <a:ea typeface="Bebas"/>
                  <a:cs typeface="Bebas"/>
                  <a:sym typeface="Bebas"/>
                </a:defRPr>
              </a:pPr>
              <a:r>
                <a:rPr lang="th-TH" sz="2800" dirty="0">
                  <a:solidFill>
                    <a:schemeClr val="tx1"/>
                  </a:solidFill>
                  <a:latin typeface="Surafont Sanukchang" pitchFamily="2" charset="-34"/>
                  <a:ea typeface="Surafont Sanukchang" pitchFamily="2" charset="-34"/>
                  <a:cs typeface="Surafont Sanukchang" pitchFamily="2" charset="-34"/>
                </a:rPr>
                <a:t>ความก้าวหน้าในการรับวัคซีนไข้หวัดใหญ่</a:t>
              </a:r>
            </a:p>
          </p:txBody>
        </p:sp>
      </p:grpSp>
      <p:sp>
        <p:nvSpPr>
          <p:cNvPr id="7" name="หมายเลขสไลด์ 21">
            <a:extLst>
              <a:ext uri="{FF2B5EF4-FFF2-40B4-BE49-F238E27FC236}">
                <a16:creationId xmlns:a16="http://schemas.microsoft.com/office/drawing/2014/main" id="{F4A07F3C-2C0D-4DC2-AB4F-E0355135560A}"/>
              </a:ext>
            </a:extLst>
          </p:cNvPr>
          <p:cNvSpPr txBox="1">
            <a:spLocks/>
          </p:cNvSpPr>
          <p:nvPr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D8D877B3-D348-4611-9BDB-C5374591D951}" type="slidenum">
              <a:rPr lang="th-TH" sz="1000" smtClean="0">
                <a:solidFill>
                  <a:schemeClr val="bg1">
                    <a:alpha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rtl="0"/>
              <a:t>10</a:t>
            </a:fld>
            <a:endParaRPr lang="th-TH" sz="1000" dirty="0">
              <a:solidFill>
                <a:schemeClr val="bg1">
                  <a:alpha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ชื่อเรื่อง 2" hidden="1">
            <a:extLst>
              <a:ext uri="{FF2B5EF4-FFF2-40B4-BE49-F238E27FC236}">
                <a16:creationId xmlns:a16="http://schemas.microsoft.com/office/drawing/2014/main" id="{EB985F8A-17BD-4D34-8264-513487E7B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dirty="0">
                <a:latin typeface="Leelawadee" panose="020B0502040204020203" pitchFamily="34" charset="-34"/>
                <a:cs typeface="Leelawadee" panose="020B0502040204020203" pitchFamily="34" charset="-34"/>
              </a:rPr>
              <a:t>สไลด์รูปถ่ายขนาดใหญ่</a:t>
            </a:r>
          </a:p>
        </p:txBody>
      </p:sp>
      <p:sp>
        <p:nvSpPr>
          <p:cNvPr id="8" name="สี่เหลี่ยมผืนผ้า 7">
            <a:extLst>
              <a:ext uri="{FF2B5EF4-FFF2-40B4-BE49-F238E27FC236}">
                <a16:creationId xmlns:a16="http://schemas.microsoft.com/office/drawing/2014/main" id="{C43410E8-C7B7-48F4-9065-E5BC677B2B6B}"/>
              </a:ext>
            </a:extLst>
          </p:cNvPr>
          <p:cNvSpPr/>
          <p:nvPr/>
        </p:nvSpPr>
        <p:spPr>
          <a:xfrm>
            <a:off x="339588" y="1669774"/>
            <a:ext cx="385970" cy="3369365"/>
          </a:xfrm>
          <a:prstGeom prst="rect">
            <a:avLst/>
          </a:prstGeom>
          <a:solidFill>
            <a:srgbClr val="F6C0DE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spc="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ศูนย์สุขภาพชุมชน</a:t>
            </a:r>
            <a:endParaRPr lang="en-US" b="1" spc="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C8C0BB61-A5DF-4B78-AD43-9DC79F692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793444"/>
              </p:ext>
            </p:extLst>
          </p:nvPr>
        </p:nvGraphicFramePr>
        <p:xfrm>
          <a:off x="1334355" y="55854"/>
          <a:ext cx="8312813" cy="6431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1556">
                  <a:extLst>
                    <a:ext uri="{9D8B030D-6E8A-4147-A177-3AD203B41FA5}">
                      <a16:colId xmlns:a16="http://schemas.microsoft.com/office/drawing/2014/main" val="4155732959"/>
                    </a:ext>
                  </a:extLst>
                </a:gridCol>
                <a:gridCol w="2732189">
                  <a:extLst>
                    <a:ext uri="{9D8B030D-6E8A-4147-A177-3AD203B41FA5}">
                      <a16:colId xmlns:a16="http://schemas.microsoft.com/office/drawing/2014/main" val="2930424821"/>
                    </a:ext>
                  </a:extLst>
                </a:gridCol>
                <a:gridCol w="992013">
                  <a:extLst>
                    <a:ext uri="{9D8B030D-6E8A-4147-A177-3AD203B41FA5}">
                      <a16:colId xmlns:a16="http://schemas.microsoft.com/office/drawing/2014/main" val="2143128974"/>
                    </a:ext>
                  </a:extLst>
                </a:gridCol>
                <a:gridCol w="996384">
                  <a:extLst>
                    <a:ext uri="{9D8B030D-6E8A-4147-A177-3AD203B41FA5}">
                      <a16:colId xmlns:a16="http://schemas.microsoft.com/office/drawing/2014/main" val="3562859955"/>
                    </a:ext>
                  </a:extLst>
                </a:gridCol>
                <a:gridCol w="996384">
                  <a:extLst>
                    <a:ext uri="{9D8B030D-6E8A-4147-A177-3AD203B41FA5}">
                      <a16:colId xmlns:a16="http://schemas.microsoft.com/office/drawing/2014/main" val="260547593"/>
                    </a:ext>
                  </a:extLst>
                </a:gridCol>
                <a:gridCol w="996384">
                  <a:extLst>
                    <a:ext uri="{9D8B030D-6E8A-4147-A177-3AD203B41FA5}">
                      <a16:colId xmlns:a16="http://schemas.microsoft.com/office/drawing/2014/main" val="2521211473"/>
                    </a:ext>
                  </a:extLst>
                </a:gridCol>
                <a:gridCol w="867903">
                  <a:extLst>
                    <a:ext uri="{9D8B030D-6E8A-4147-A177-3AD203B41FA5}">
                      <a16:colId xmlns:a16="http://schemas.microsoft.com/office/drawing/2014/main" val="1845509418"/>
                    </a:ext>
                  </a:extLst>
                </a:gridCol>
              </a:tblGrid>
              <a:tr h="9914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ลำดับที่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สังกัด/คณะ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จำนวนจัดสรร (คน)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จำนวนผู้เข้าฉีด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(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คน)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ร้อยละ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คงเหลือ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(คน)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ร้อยละ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821437"/>
                  </a:ext>
                </a:extLst>
              </a:tr>
              <a:tr h="330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คณะคณะสาธารณสุขศาสตร์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40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71.43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16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28.57</a:t>
                      </a:r>
                    </a:p>
                  </a:txBody>
                  <a:tcPr marL="63539" marR="63539" marT="0" marB="0" anchor="ctr"/>
                </a:tc>
                <a:extLst>
                  <a:ext uri="{0D108BD9-81ED-4DB2-BD59-A6C34878D82A}">
                    <a16:rowId xmlns:a16="http://schemas.microsoft.com/office/drawing/2014/main" val="3772476547"/>
                  </a:ext>
                </a:extLst>
              </a:tr>
              <a:tr h="330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คณะพยาบาลศาสตร์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100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</a:t>
                      </a:r>
                    </a:p>
                  </a:txBody>
                  <a:tcPr marL="63539" marR="63539" marT="0" marB="0" anchor="ctr"/>
                </a:tc>
                <a:extLst>
                  <a:ext uri="{0D108BD9-81ED-4DB2-BD59-A6C34878D82A}">
                    <a16:rowId xmlns:a16="http://schemas.microsoft.com/office/drawing/2014/main" val="3192227963"/>
                  </a:ext>
                </a:extLst>
              </a:tr>
              <a:tr h="660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คณะแพทย์แผนไทยและแพทย์ทางเลือก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7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46.67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53.33</a:t>
                      </a:r>
                    </a:p>
                  </a:txBody>
                  <a:tcPr marL="63539" marR="63539" marT="0" marB="0" anchor="ctr"/>
                </a:tc>
                <a:extLst>
                  <a:ext uri="{0D108BD9-81ED-4DB2-BD59-A6C34878D82A}">
                    <a16:rowId xmlns:a16="http://schemas.microsoft.com/office/drawing/2014/main" val="810116567"/>
                  </a:ext>
                </a:extLst>
              </a:tr>
              <a:tr h="660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คณะมนุษยศาสตร์และสังคมศาสตร์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284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41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14.44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243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85.56</a:t>
                      </a:r>
                    </a:p>
                  </a:txBody>
                  <a:tcPr marL="63539" marR="63539" marT="0" marB="0" anchor="ctr"/>
                </a:tc>
                <a:extLst>
                  <a:ext uri="{0D108BD9-81ED-4DB2-BD59-A6C34878D82A}">
                    <a16:rowId xmlns:a16="http://schemas.microsoft.com/office/drawing/2014/main" val="3905714865"/>
                  </a:ext>
                </a:extLst>
              </a:tr>
              <a:tr h="330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คณะครุศาสตร์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168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14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8.33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154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91.67</a:t>
                      </a:r>
                    </a:p>
                  </a:txBody>
                  <a:tcPr marL="63539" marR="63539" marT="0" marB="0" anchor="ctr"/>
                </a:tc>
                <a:extLst>
                  <a:ext uri="{0D108BD9-81ED-4DB2-BD59-A6C34878D82A}">
                    <a16:rowId xmlns:a16="http://schemas.microsoft.com/office/drawing/2014/main" val="23715669"/>
                  </a:ext>
                </a:extLst>
              </a:tr>
              <a:tr h="330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คณะเกษตรศาสตร์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14.29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85.71</a:t>
                      </a:r>
                    </a:p>
                  </a:txBody>
                  <a:tcPr marL="63539" marR="63539" marT="0" marB="0" anchor="ctr"/>
                </a:tc>
                <a:extLst>
                  <a:ext uri="{0D108BD9-81ED-4DB2-BD59-A6C34878D82A}">
                    <a16:rowId xmlns:a16="http://schemas.microsoft.com/office/drawing/2014/main" val="275354736"/>
                  </a:ext>
                </a:extLst>
              </a:tr>
              <a:tr h="330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คณะเทคโนโลยีอุตสาหกรรม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75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69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92.00</a:t>
                      </a:r>
                    </a:p>
                  </a:txBody>
                  <a:tcPr marL="63539" marR="63539" marT="0" marB="0" anchor="ctr"/>
                </a:tc>
                <a:extLst>
                  <a:ext uri="{0D108BD9-81ED-4DB2-BD59-A6C34878D82A}">
                    <a16:rowId xmlns:a16="http://schemas.microsoft.com/office/drawing/2014/main" val="4199515753"/>
                  </a:ext>
                </a:extLst>
              </a:tr>
              <a:tr h="330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คณะวิทยาการคอมพิวเตอร์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13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37.14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22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62.86</a:t>
                      </a:r>
                    </a:p>
                  </a:txBody>
                  <a:tcPr marL="63539" marR="63539" marT="0" marB="0" anchor="ctr"/>
                </a:tc>
                <a:extLst>
                  <a:ext uri="{0D108BD9-81ED-4DB2-BD59-A6C34878D82A}">
                    <a16:rowId xmlns:a16="http://schemas.microsoft.com/office/drawing/2014/main" val="4245615050"/>
                  </a:ext>
                </a:extLst>
              </a:tr>
              <a:tr h="330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9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คณะวิทยาศาสตร์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100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96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96.00</a:t>
                      </a:r>
                    </a:p>
                  </a:txBody>
                  <a:tcPr marL="63539" marR="63539" marT="0" marB="0" anchor="ctr"/>
                </a:tc>
                <a:extLst>
                  <a:ext uri="{0D108BD9-81ED-4DB2-BD59-A6C34878D82A}">
                    <a16:rowId xmlns:a16="http://schemas.microsoft.com/office/drawing/2014/main" val="698432256"/>
                  </a:ext>
                </a:extLst>
              </a:tr>
              <a:tr h="330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คณะนิติศาสตร์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100</a:t>
                      </a:r>
                    </a:p>
                  </a:txBody>
                  <a:tcPr marL="63539" marR="63539" marT="0" marB="0" anchor="ctr"/>
                </a:tc>
                <a:extLst>
                  <a:ext uri="{0D108BD9-81ED-4DB2-BD59-A6C34878D82A}">
                    <a16:rowId xmlns:a16="http://schemas.microsoft.com/office/drawing/2014/main" val="1544548500"/>
                  </a:ext>
                </a:extLst>
              </a:tr>
              <a:tr h="5678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คณะบริหารธุรกิจและการจัดการ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150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25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16.67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125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83.33</a:t>
                      </a:r>
                    </a:p>
                  </a:txBody>
                  <a:tcPr marL="63539" marR="63539" marT="0" marB="0" anchor="ctr"/>
                </a:tc>
                <a:extLst>
                  <a:ext uri="{0D108BD9-81ED-4DB2-BD59-A6C34878D82A}">
                    <a16:rowId xmlns:a16="http://schemas.microsoft.com/office/drawing/2014/main" val="1171420290"/>
                  </a:ext>
                </a:extLst>
              </a:tr>
              <a:tr h="5569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บุคลากร </a:t>
                      </a: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PCU </a:t>
                      </a: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คณะกรรมการ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23.81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76.19</a:t>
                      </a:r>
                    </a:p>
                  </a:txBody>
                  <a:tcPr marL="63539" marR="63539" marT="0" marB="0" anchor="ctr"/>
                </a:tc>
                <a:extLst>
                  <a:ext uri="{0D108BD9-81ED-4DB2-BD59-A6C34878D82A}">
                    <a16:rowId xmlns:a16="http://schemas.microsoft.com/office/drawing/2014/main" val="3938277815"/>
                  </a:ext>
                </a:extLst>
              </a:tr>
              <a:tr h="33047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รวม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1000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184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18.4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816</a:t>
                      </a:r>
                    </a:p>
                  </a:txBody>
                  <a:tcPr marL="63539" marR="635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81.60</a:t>
                      </a:r>
                    </a:p>
                  </a:txBody>
                  <a:tcPr marL="63539" marR="63539" marT="0" marB="0" anchor="ctr"/>
                </a:tc>
                <a:extLst>
                  <a:ext uri="{0D108BD9-81ED-4DB2-BD59-A6C34878D82A}">
                    <a16:rowId xmlns:a16="http://schemas.microsoft.com/office/drawing/2014/main" val="2594959210"/>
                  </a:ext>
                </a:extLst>
              </a:tr>
            </a:tbl>
          </a:graphicData>
        </a:graphic>
      </p:graphicFrame>
      <p:sp>
        <p:nvSpPr>
          <p:cNvPr id="12" name="สี่เหลี่ยมผืนผ้า 11">
            <a:extLst>
              <a:ext uri="{FF2B5EF4-FFF2-40B4-BE49-F238E27FC236}">
                <a16:creationId xmlns:a16="http://schemas.microsoft.com/office/drawing/2014/main" id="{E121BD7C-2241-4AD9-9872-0A6F2A13C34D}"/>
              </a:ext>
            </a:extLst>
          </p:cNvPr>
          <p:cNvSpPr/>
          <p:nvPr/>
        </p:nvSpPr>
        <p:spPr>
          <a:xfrm>
            <a:off x="-11147604" y="6438730"/>
            <a:ext cx="12485516" cy="490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รายงานผลการดำเนินงานศูนย์สุขภาพชุมชน มหาวิทยาลัยราชภัฏอุบลราชธานี ประจำเดือน สิงหาคม วันที่ 3 กันยายน 2564 ณ ห้องประชุม 1 ชั้น 2 คณะสาธารณสุขศาสตร์</a:t>
            </a:r>
            <a:r>
              <a:rPr lang="en-US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</a:t>
            </a:r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มหาวิทยาลัยราชภัฏอุบลราชธานี</a:t>
            </a:r>
            <a:endParaRPr lang="en-US" sz="1200" b="1" dirty="0">
              <a:solidFill>
                <a:schemeClr val="tx1"/>
              </a:solidFill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8922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04900" y="937792"/>
            <a:ext cx="10668000" cy="2969443"/>
          </a:xfrm>
        </p:spPr>
        <p:txBody>
          <a:bodyPr rtlCol="0">
            <a:normAutofit/>
          </a:bodyPr>
          <a:lstStyle/>
          <a:p>
            <a:pPr rtl="0"/>
            <a:r>
              <a:rPr lang="th-TH" b="1" noProof="1"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ขอบคุณ</a:t>
            </a:r>
          </a:p>
        </p:txBody>
      </p:sp>
      <p:sp>
        <p:nvSpPr>
          <p:cNvPr id="10" name="ตัวแทนข้อความ 9"/>
          <p:cNvSpPr>
            <a:spLocks noGrp="1"/>
          </p:cNvSpPr>
          <p:nvPr>
            <p:ph type="body" idx="4294967295"/>
          </p:nvPr>
        </p:nvSpPr>
        <p:spPr>
          <a:xfrm>
            <a:off x="1104900" y="3486651"/>
            <a:ext cx="10668000" cy="864916"/>
          </a:xfrm>
        </p:spPr>
        <p:txBody>
          <a:bodyPr rtlCol="0"/>
          <a:lstStyle/>
          <a:p>
            <a:pPr rtl="0"/>
            <a:r>
              <a:rPr lang="th-TH" noProof="1"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www.</a:t>
            </a:r>
            <a:r>
              <a:rPr lang="en-US" noProof="1"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pcu.ubru.ac.th</a:t>
            </a:r>
            <a:endParaRPr lang="th-TH" noProof="1"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grpSp>
        <p:nvGrpSpPr>
          <p:cNvPr id="4" name="กลุ่ม 3" descr="ข้อมูลติดต่อ">
            <a:extLst>
              <a:ext uri="{FF2B5EF4-FFF2-40B4-BE49-F238E27FC236}">
                <a16:creationId xmlns:a16="http://schemas.microsoft.com/office/drawing/2014/main" id="{7F885A9A-7631-4DEB-AF93-A3F92A737491}"/>
              </a:ext>
            </a:extLst>
          </p:cNvPr>
          <p:cNvGrpSpPr/>
          <p:nvPr/>
        </p:nvGrpSpPr>
        <p:grpSpPr>
          <a:xfrm>
            <a:off x="4886235" y="4667018"/>
            <a:ext cx="4146930" cy="1342976"/>
            <a:chOff x="4389109" y="4393167"/>
            <a:chExt cx="4326296" cy="1596507"/>
          </a:xfrm>
        </p:grpSpPr>
        <p:sp>
          <p:nvSpPr>
            <p:cNvPr id="12" name="ชื่อเรื่องรอง 2">
              <a:extLst>
                <a:ext uri="{FF2B5EF4-FFF2-40B4-BE49-F238E27FC236}">
                  <a16:creationId xmlns:a16="http://schemas.microsoft.com/office/drawing/2014/main" id="{0482C242-6865-4FF8-811E-AD916C5E5ACC}"/>
                </a:ext>
              </a:extLst>
            </p:cNvPr>
            <p:cNvSpPr txBox="1">
              <a:spLocks/>
            </p:cNvSpPr>
            <p:nvPr/>
          </p:nvSpPr>
          <p:spPr>
            <a:xfrm>
              <a:off x="4904618" y="4393167"/>
              <a:ext cx="2898271" cy="390866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500"/>
                </a:spcAft>
                <a:buClr>
                  <a:schemeClr val="accent1"/>
                </a:buClr>
                <a:buFont typeface="Arial" panose="020B0604020202020204" pitchFamily="34" charset="0"/>
                <a:buNone/>
                <a:defRPr sz="14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Font typeface="Arial" panose="020B0604020202020204" pitchFamily="34" charset="0"/>
                <a:buNone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Font typeface="Arial" panose="020B0604020202020204" pitchFamily="34" charset="0"/>
                <a:buNone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Font typeface="Arial" panose="020B0604020202020204" pitchFamily="34" charset="0"/>
                <a:buNone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Font typeface="Arial" panose="020B0604020202020204" pitchFamily="34" charset="0"/>
                <a:buNone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>
                <a:buClr>
                  <a:srgbClr val="00B0F0"/>
                </a:buClr>
              </a:pPr>
              <a:r>
                <a:rPr lang="en-US" spc="200" noProof="1">
                  <a:solidFill>
                    <a:srgbClr val="2F3342"/>
                  </a:solidFill>
                  <a:latin typeface="Surafont Sanukchang" pitchFamily="2" charset="-34"/>
                  <a:ea typeface="Surafont Sanukchang" pitchFamily="2" charset="-34"/>
                  <a:cs typeface="Surafont Sanukchang" pitchFamily="2" charset="-34"/>
                </a:rPr>
                <a:t>PCU UBRU</a:t>
              </a:r>
              <a:endParaRPr kumimoji="0" lang="th-TH" u="none" strike="noStrike" kern="1200" cap="none" spc="200" normalizeH="0" baseline="0" noProof="1">
                <a:ln>
                  <a:noFill/>
                </a:ln>
                <a:solidFill>
                  <a:srgbClr val="2F3342"/>
                </a:solidFill>
                <a:effectLst/>
                <a:uLnTx/>
                <a:uFillTx/>
                <a:latin typeface="Surafont Sanukchang" pitchFamily="2" charset="-34"/>
                <a:ea typeface="Surafont Sanukchang" pitchFamily="2" charset="-34"/>
                <a:cs typeface="Surafont Sanukchang" pitchFamily="2" charset="-34"/>
              </a:endParaRPr>
            </a:p>
          </p:txBody>
        </p:sp>
        <p:sp>
          <p:nvSpPr>
            <p:cNvPr id="13" name="ตัวแทนข้อความ 17">
              <a:extLst>
                <a:ext uri="{FF2B5EF4-FFF2-40B4-BE49-F238E27FC236}">
                  <a16:creationId xmlns:a16="http://schemas.microsoft.com/office/drawing/2014/main" id="{FA605DA6-D2AE-4E36-8736-4375748596C0}"/>
                </a:ext>
              </a:extLst>
            </p:cNvPr>
            <p:cNvSpPr txBox="1">
              <a:spLocks/>
            </p:cNvSpPr>
            <p:nvPr/>
          </p:nvSpPr>
          <p:spPr>
            <a:xfrm>
              <a:off x="4904619" y="5006245"/>
              <a:ext cx="3810786" cy="248599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500"/>
                </a:spcAft>
                <a:buClr>
                  <a:schemeClr val="accent1"/>
                </a:buClr>
                <a:buFont typeface="Arial" panose="020B0604020202020204" pitchFamily="34" charset="0"/>
                <a:buNone/>
                <a:defRPr lang="en-US" sz="1400" kern="1200" dirty="0" smtClean="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1pPr>
              <a:lvl2pPr marL="542925" indent="-276225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Font typeface="Arial" panose="020B0604020202020204" pitchFamily="34" charset="0"/>
                <a:buChar char="•"/>
                <a:defRPr lang="en-US" sz="20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809625" indent="-2667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Font typeface="Arial" panose="020B0604020202020204" pitchFamily="34" charset="0"/>
                <a:buChar char="•"/>
                <a:defRPr lang="en-US" sz="18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076325" indent="-2667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Font typeface="Arial" panose="020B0604020202020204" pitchFamily="34" charset="0"/>
                <a:buChar char="•"/>
                <a:defRPr lang="en-US" sz="16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343025" indent="-2667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Font typeface="Arial" panose="020B0604020202020204" pitchFamily="34" charset="0"/>
                <a:buChar char="•"/>
                <a:defRPr lang="en-ZA" sz="1600" kern="1200" dirty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>
                <a:buClr>
                  <a:srgbClr val="00B0F0"/>
                </a:buClr>
              </a:pPr>
              <a:r>
                <a:rPr lang="en-US" u="none" strike="noStrike" kern="1200" cap="none" spc="200" normalizeH="0" noProof="1">
                  <a:ln>
                    <a:noFill/>
                  </a:ln>
                  <a:solidFill>
                    <a:srgbClr val="2F3342"/>
                  </a:solidFill>
                  <a:effectLst/>
                  <a:uLnTx/>
                  <a:uFillTx/>
                  <a:latin typeface="Surafont Sanukchang" pitchFamily="2" charset="-34"/>
                  <a:ea typeface="Surafont Sanukchang" pitchFamily="2" charset="-34"/>
                  <a:cs typeface="Surafont Sanukchang" pitchFamily="2" charset="-34"/>
                </a:rPr>
                <a:t>091-0153323, 045-352000 </a:t>
              </a:r>
              <a:r>
                <a:rPr lang="th-TH" u="none" strike="noStrike" kern="1200" cap="none" spc="200" normalizeH="0" noProof="1">
                  <a:ln>
                    <a:noFill/>
                  </a:ln>
                  <a:solidFill>
                    <a:srgbClr val="2F3342"/>
                  </a:solidFill>
                  <a:effectLst/>
                  <a:uLnTx/>
                  <a:uFillTx/>
                  <a:latin typeface="Surafont Sanukchang" pitchFamily="2" charset="-34"/>
                  <a:ea typeface="Surafont Sanukchang" pitchFamily="2" charset="-34"/>
                  <a:cs typeface="Surafont Sanukchang" pitchFamily="2" charset="-34"/>
                </a:rPr>
                <a:t>ต่อ 4369</a:t>
              </a:r>
              <a:endParaRPr kumimoji="0" lang="th-TH" u="none" strike="noStrike" kern="1200" cap="none" spc="200" normalizeH="0" baseline="0" noProof="1">
                <a:ln>
                  <a:noFill/>
                </a:ln>
                <a:solidFill>
                  <a:srgbClr val="2F3342"/>
                </a:solidFill>
                <a:effectLst/>
                <a:uLnTx/>
                <a:uFillTx/>
                <a:latin typeface="Surafont Sanukchang" pitchFamily="2" charset="-34"/>
                <a:ea typeface="Surafont Sanukchang" pitchFamily="2" charset="-34"/>
                <a:cs typeface="Surafont Sanukchang" pitchFamily="2" charset="-34"/>
              </a:endParaRPr>
            </a:p>
          </p:txBody>
        </p:sp>
        <p:sp>
          <p:nvSpPr>
            <p:cNvPr id="14" name="ตัวแทนข้อความ 18">
              <a:extLst>
                <a:ext uri="{FF2B5EF4-FFF2-40B4-BE49-F238E27FC236}">
                  <a16:creationId xmlns:a16="http://schemas.microsoft.com/office/drawing/2014/main" id="{DE3972FF-9F48-40A0-A03E-7A4DAC9D0CAA}"/>
                </a:ext>
              </a:extLst>
            </p:cNvPr>
            <p:cNvSpPr txBox="1">
              <a:spLocks/>
            </p:cNvSpPr>
            <p:nvPr/>
          </p:nvSpPr>
          <p:spPr>
            <a:xfrm>
              <a:off x="4904618" y="5671609"/>
              <a:ext cx="3134456" cy="248599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500"/>
                </a:spcAft>
                <a:buClr>
                  <a:schemeClr val="accent1"/>
                </a:buClr>
                <a:buFont typeface="Arial" panose="020B0604020202020204" pitchFamily="34" charset="0"/>
                <a:buNone/>
                <a:defRPr lang="en-US" sz="1400" kern="1200" smtClean="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1pPr>
              <a:lvl2pPr marL="542925" indent="-276225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Font typeface="Arial" panose="020B0604020202020204" pitchFamily="34" charset="0"/>
                <a:buChar char="•"/>
                <a:defRPr lang="en-US" sz="2000" kern="120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809625" indent="-2667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Font typeface="Arial" panose="020B0604020202020204" pitchFamily="34" charset="0"/>
                <a:buChar char="•"/>
                <a:defRPr lang="en-US" sz="1800" kern="120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076325" indent="-2667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Font typeface="Arial" panose="020B0604020202020204" pitchFamily="34" charset="0"/>
                <a:buChar char="•"/>
                <a:defRPr lang="en-US" sz="1600" kern="120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343025" indent="-2667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Font typeface="Arial" panose="020B0604020202020204" pitchFamily="34" charset="0"/>
                <a:buChar char="•"/>
                <a:defRPr lang="en-ZA"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500"/>
                </a:spcAft>
                <a:buClr>
                  <a:srgbClr val="00B0F0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u="none" strike="noStrike" kern="1200" cap="none" spc="200" normalizeH="0" noProof="1">
                  <a:ln>
                    <a:noFill/>
                  </a:ln>
                  <a:solidFill>
                    <a:srgbClr val="2F3342"/>
                  </a:solidFill>
                  <a:effectLst/>
                  <a:uLnTx/>
                  <a:uFillTx/>
                  <a:latin typeface="Surafont Sanukchang" pitchFamily="2" charset="-34"/>
                  <a:ea typeface="Surafont Sanukchang" pitchFamily="2" charset="-34"/>
                  <a:cs typeface="Surafont Sanukchang" pitchFamily="2" charset="-34"/>
                </a:rPr>
                <a:t>pcuubru88@gmail.com</a:t>
              </a:r>
              <a:endParaRPr lang="th-TH" u="none" strike="noStrike" kern="1200" cap="none" spc="200" normalizeH="0" noProof="1">
                <a:ln>
                  <a:noFill/>
                </a:ln>
                <a:solidFill>
                  <a:srgbClr val="2F3342"/>
                </a:solidFill>
                <a:effectLst/>
                <a:uLnTx/>
                <a:uFillTx/>
                <a:latin typeface="Surafont Sanukchang" pitchFamily="2" charset="-34"/>
                <a:ea typeface="Surafont Sanukchang" pitchFamily="2" charset="-34"/>
                <a:cs typeface="Surafont Sanukchang" pitchFamily="2" charset="-34"/>
              </a:endParaRPr>
            </a:p>
          </p:txBody>
        </p:sp>
        <p:grpSp>
          <p:nvGrpSpPr>
            <p:cNvPr id="7" name="กลุ่ม 6">
              <a:extLst>
                <a:ext uri="{FF2B5EF4-FFF2-40B4-BE49-F238E27FC236}">
                  <a16:creationId xmlns:a16="http://schemas.microsoft.com/office/drawing/2014/main" id="{0F1A30CF-02FC-4499-8444-E78C20236A5F}"/>
                </a:ext>
              </a:extLst>
            </p:cNvPr>
            <p:cNvGrpSpPr/>
            <p:nvPr/>
          </p:nvGrpSpPr>
          <p:grpSpPr>
            <a:xfrm>
              <a:off x="4389109" y="4393168"/>
              <a:ext cx="362190" cy="1596506"/>
              <a:chOff x="6582150" y="5034270"/>
              <a:chExt cx="218900" cy="964893"/>
            </a:xfrm>
          </p:grpSpPr>
          <p:pic>
            <p:nvPicPr>
              <p:cNvPr id="8" name="กราฟิก 7" descr="ผู้ใช้" title="ไอคอน - ชื่อผู้นำเสนอ">
                <a:extLst>
                  <a:ext uri="{FF2B5EF4-FFF2-40B4-BE49-F238E27FC236}">
                    <a16:creationId xmlns:a16="http://schemas.microsoft.com/office/drawing/2014/main" id="{5A320BC1-9054-4BAF-A591-EA9FEE6277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6582150" y="5034270"/>
                <a:ext cx="218900" cy="218900"/>
              </a:xfrm>
              <a:prstGeom prst="rect">
                <a:avLst/>
              </a:prstGeom>
            </p:spPr>
          </p:pic>
          <p:pic>
            <p:nvPicPr>
              <p:cNvPr id="9" name="กราฟิก 8" descr="ซองจดหมาย" title="ไอคอนอีเมลผู้นำเสนอ">
                <a:extLst>
                  <a:ext uri="{FF2B5EF4-FFF2-40B4-BE49-F238E27FC236}">
                    <a16:creationId xmlns:a16="http://schemas.microsoft.com/office/drawing/2014/main" id="{843585A3-CB4F-4A6C-AEF7-05BE3D4F34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6582150" y="5780263"/>
                <a:ext cx="218900" cy="218900"/>
              </a:xfrm>
              <a:prstGeom prst="rect">
                <a:avLst/>
              </a:prstGeom>
            </p:spPr>
          </p:pic>
          <p:pic>
            <p:nvPicPr>
              <p:cNvPr id="11" name="กราฟิก 10" descr="สมาร์ทโฟน" title="ไอคอน - หมายเลขโทรศัพท์ผู้นำเสนอ">
                <a:extLst>
                  <a:ext uri="{FF2B5EF4-FFF2-40B4-BE49-F238E27FC236}">
                    <a16:creationId xmlns:a16="http://schemas.microsoft.com/office/drawing/2014/main" id="{5AE7BFEB-7DC8-4EFF-A908-02F9CA1E09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6582150" y="5388742"/>
                <a:ext cx="218900" cy="218900"/>
              </a:xfrm>
              <a:prstGeom prst="rect">
                <a:avLst/>
              </a:prstGeom>
            </p:spPr>
          </p:pic>
        </p:grpSp>
      </p:grpSp>
      <p:sp>
        <p:nvSpPr>
          <p:cNvPr id="15" name="สี่เหลี่ยมผืนผ้า 14">
            <a:extLst>
              <a:ext uri="{FF2B5EF4-FFF2-40B4-BE49-F238E27FC236}">
                <a16:creationId xmlns:a16="http://schemas.microsoft.com/office/drawing/2014/main" id="{66DAA46E-2C0E-4D44-82BA-F014EE4CA3BA}"/>
              </a:ext>
            </a:extLst>
          </p:cNvPr>
          <p:cNvSpPr/>
          <p:nvPr/>
        </p:nvSpPr>
        <p:spPr>
          <a:xfrm>
            <a:off x="339588" y="1669774"/>
            <a:ext cx="385970" cy="3369365"/>
          </a:xfrm>
          <a:prstGeom prst="rect">
            <a:avLst/>
          </a:prstGeom>
          <a:solidFill>
            <a:srgbClr val="F6C0DE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spc="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ศูนย์สุขภาพชุมชน</a:t>
            </a:r>
            <a:endParaRPr lang="en-US" b="1" spc="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sp>
        <p:nvSpPr>
          <p:cNvPr id="17" name="สี่เหลี่ยมผืนผ้า 16">
            <a:extLst>
              <a:ext uri="{FF2B5EF4-FFF2-40B4-BE49-F238E27FC236}">
                <a16:creationId xmlns:a16="http://schemas.microsoft.com/office/drawing/2014/main" id="{9C4E3358-F917-451E-9499-956852E635B7}"/>
              </a:ext>
            </a:extLst>
          </p:cNvPr>
          <p:cNvSpPr/>
          <p:nvPr/>
        </p:nvSpPr>
        <p:spPr>
          <a:xfrm>
            <a:off x="-11532411" y="6367112"/>
            <a:ext cx="11871999" cy="490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รายงานผลการดำเนินงานศูนย์สุขภาพชุมชน มหาวิทยาลัยราชภัฏอุบลราชธานี ประจำเดือน สิงหาคม วันที่ 3 กันยายน 2564 ณ ห้องประชุม 1 ชั้น 2 คณะสาธารณสุขศาสตร์</a:t>
            </a:r>
            <a:r>
              <a:rPr lang="en-US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</a:t>
            </a:r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มหาวิทยาลัยราชภัฏอุบลราชธานี</a:t>
            </a:r>
            <a:endParaRPr lang="en-US" sz="1200" b="1" dirty="0">
              <a:solidFill>
                <a:schemeClr val="tx1"/>
              </a:solidFill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6254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5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th-TH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รายงานผลการดำเนินงานประจำเดือน ส.ค. 2564</a:t>
            </a:r>
          </a:p>
        </p:txBody>
      </p:sp>
      <p:sp>
        <p:nvSpPr>
          <p:cNvPr id="10" name="ตัวแทนข้อความ 9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ศูนย์สุขภาพชุมชน มหาวิทยาลัยราชภัฏอุบลราชธานี</a:t>
            </a:r>
          </a:p>
        </p:txBody>
      </p:sp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id="{C6FB6FD8-B093-48F3-A24E-846D1E883D90}"/>
              </a:ext>
            </a:extLst>
          </p:cNvPr>
          <p:cNvSpPr/>
          <p:nvPr/>
        </p:nvSpPr>
        <p:spPr>
          <a:xfrm>
            <a:off x="339588" y="1669774"/>
            <a:ext cx="385970" cy="3369365"/>
          </a:xfrm>
          <a:prstGeom prst="rect">
            <a:avLst/>
          </a:prstGeom>
          <a:solidFill>
            <a:srgbClr val="F6C0DE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spc="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ศูนย์สุขภาพชุมชน</a:t>
            </a:r>
            <a:endParaRPr lang="en-US" b="1" spc="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id="{6B30850D-F93D-4234-BE37-626AE171E920}"/>
              </a:ext>
            </a:extLst>
          </p:cNvPr>
          <p:cNvSpPr/>
          <p:nvPr/>
        </p:nvSpPr>
        <p:spPr>
          <a:xfrm>
            <a:off x="-12485516" y="6367112"/>
            <a:ext cx="12485516" cy="490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5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ประชุมคณะกรรมการอำนวยการ โครงการบริการวิชาการทางสุขภาพ โดย ศูนย์สุขภาพชุมชน มหาวิทยาลัยราชภัฏอุบลราชธานี ครั้งที่ 8/2564 วันที่ 3 กันยายน 2564 </a:t>
            </a:r>
            <a:endParaRPr lang="en-US" sz="1500" b="1" dirty="0">
              <a:solidFill>
                <a:schemeClr val="tx1"/>
              </a:solidFill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9503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ตัวแทนรูปภาพ 6" descr="คนถือเมล็ดกาแฟ" title="คนถือเมล็ดกาแฟ">
            <a:extLst>
              <a:ext uri="{FF2B5EF4-FFF2-40B4-BE49-F238E27FC236}">
                <a16:creationId xmlns:a16="http://schemas.microsoft.com/office/drawing/2014/main" id="{28AB8982-707E-4EEC-83D2-0727C4013DA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ชื่อเรื่อง 4">
            <a:extLst>
              <a:ext uri="{FF2B5EF4-FFF2-40B4-BE49-F238E27FC236}">
                <a16:creationId xmlns:a16="http://schemas.microsoft.com/office/drawing/2014/main" id="{E4312565-5F29-4C96-B5A2-E1EAE5CB5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66777"/>
            <a:ext cx="4906181" cy="784561"/>
          </a:xfrm>
        </p:spPr>
        <p:txBody>
          <a:bodyPr rtlCol="0"/>
          <a:lstStyle/>
          <a:p>
            <a:pPr rtl="0"/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จำนวนผู้มีการรักษา</a:t>
            </a:r>
          </a:p>
        </p:txBody>
      </p:sp>
      <p:sp>
        <p:nvSpPr>
          <p:cNvPr id="14" name="รูปแบบอิสระ 27">
            <a:extLst>
              <a:ext uri="{FF2B5EF4-FFF2-40B4-BE49-F238E27FC236}">
                <a16:creationId xmlns:a16="http://schemas.microsoft.com/office/drawing/2014/main" id="{944C982A-D694-43A6-9330-50F554BC2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 flipH="1">
            <a:off x="1104900" y="529"/>
            <a:ext cx="4686301" cy="3733270"/>
          </a:xfrm>
          <a:custGeom>
            <a:avLst/>
            <a:gdLst>
              <a:gd name="connsiteX0" fmla="*/ 683 w 2374769"/>
              <a:gd name="connsiteY0" fmla="*/ 0 h 2362237"/>
              <a:gd name="connsiteX1" fmla="*/ 242807 w 2374769"/>
              <a:gd name="connsiteY1" fmla="*/ 12161 h 2362237"/>
              <a:gd name="connsiteX2" fmla="*/ 2374769 w 2374769"/>
              <a:gd name="connsiteY2" fmla="*/ 2362237 h 2362237"/>
              <a:gd name="connsiteX3" fmla="*/ 1543208 w 2374769"/>
              <a:gd name="connsiteY3" fmla="*/ 2362237 h 2362237"/>
              <a:gd name="connsiteX4" fmla="*/ 0 w 2374769"/>
              <a:gd name="connsiteY4" fmla="*/ 827150 h 2362237"/>
              <a:gd name="connsiteX5" fmla="*/ 0 w 2374769"/>
              <a:gd name="connsiteY5" fmla="*/ 34 h 236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4769" h="2362237">
                <a:moveTo>
                  <a:pt x="683" y="0"/>
                </a:moveTo>
                <a:lnTo>
                  <a:pt x="242807" y="12161"/>
                </a:lnTo>
                <a:cubicBezTo>
                  <a:pt x="1440298" y="133133"/>
                  <a:pt x="2374769" y="1139131"/>
                  <a:pt x="2374769" y="2362237"/>
                </a:cubicBezTo>
                <a:lnTo>
                  <a:pt x="1543208" y="2362237"/>
                </a:lnTo>
                <a:cubicBezTo>
                  <a:pt x="1543208" y="1514432"/>
                  <a:pt x="852291" y="827150"/>
                  <a:pt x="0" y="827150"/>
                </a:cubicBezTo>
                <a:lnTo>
                  <a:pt x="0" y="34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150C38A4-7888-48CA-9537-CAC45DD62F61}"/>
              </a:ext>
            </a:extLst>
          </p:cNvPr>
          <p:cNvSpPr/>
          <p:nvPr/>
        </p:nvSpPr>
        <p:spPr>
          <a:xfrm>
            <a:off x="339588" y="1669774"/>
            <a:ext cx="385970" cy="3369365"/>
          </a:xfrm>
          <a:prstGeom prst="rect">
            <a:avLst/>
          </a:prstGeom>
          <a:solidFill>
            <a:srgbClr val="F6C0DE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spc="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ศูนย์สุขภาพชุมชน</a:t>
            </a:r>
            <a:endParaRPr lang="en-US" b="1" spc="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graphicFrame>
        <p:nvGraphicFramePr>
          <p:cNvPr id="8" name="แผนภูมิ 7">
            <a:extLst>
              <a:ext uri="{FF2B5EF4-FFF2-40B4-BE49-F238E27FC236}">
                <a16:creationId xmlns:a16="http://schemas.microsoft.com/office/drawing/2014/main" id="{69ABC26B-865C-4721-B969-A49020DFE5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5576762"/>
              </p:ext>
            </p:extLst>
          </p:nvPr>
        </p:nvGraphicFramePr>
        <p:xfrm>
          <a:off x="1315453" y="918114"/>
          <a:ext cx="10536959" cy="5370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สี่เหลี่ยมผืนผ้า 10">
            <a:extLst>
              <a:ext uri="{FF2B5EF4-FFF2-40B4-BE49-F238E27FC236}">
                <a16:creationId xmlns:a16="http://schemas.microsoft.com/office/drawing/2014/main" id="{B882C8EC-D6EC-4D44-94AE-F67181905FD4}"/>
              </a:ext>
            </a:extLst>
          </p:cNvPr>
          <p:cNvSpPr/>
          <p:nvPr/>
        </p:nvSpPr>
        <p:spPr>
          <a:xfrm>
            <a:off x="-11147604" y="6438730"/>
            <a:ext cx="12485516" cy="490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รายงานผลการดำเนินงานศูนย์สุขภาพชุมชน มหาวิทยาลัยราชภัฏอุบลราชธานี ประจำเดือน สิงหาคม วันที่ 3 กันยายน 2564 ณ ห้องประชุม 1 ชั้น 2 คณะสาธารณสุขศาสตร์</a:t>
            </a:r>
            <a:r>
              <a:rPr lang="en-US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</a:t>
            </a:r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มหาวิทยาลัยราชภัฏอุบลราชธานี</a:t>
            </a:r>
            <a:endParaRPr lang="en-US" sz="1200" b="1" dirty="0">
              <a:solidFill>
                <a:schemeClr val="tx1"/>
              </a:solidFill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1251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แทนข้อความ 6">
            <a:extLst>
              <a:ext uri="{FF2B5EF4-FFF2-40B4-BE49-F238E27FC236}">
                <a16:creationId xmlns:a16="http://schemas.microsoft.com/office/drawing/2014/main" id="{22C2EFE3-751E-4B8B-A2C0-0FCD72A5E0EF}"/>
              </a:ext>
            </a:extLst>
          </p:cNvPr>
          <p:cNvSpPr>
            <a:spLocks noGrp="1"/>
          </p:cNvSpPr>
          <p:nvPr>
            <p:ph type="body" sz="quarter" idx="106"/>
          </p:nvPr>
        </p:nvSpPr>
        <p:spPr/>
        <p:txBody>
          <a:bodyPr rtlCol="0"/>
          <a:lstStyle/>
          <a:p>
            <a:pPr marL="0" indent="0" rtl="0">
              <a:buNone/>
            </a:pPr>
            <a:r>
              <a:rPr lang="th-TH" sz="1600" b="1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รายงานประชากรผู้มีสิทธิรักษาที่ศูนย์สุขภาพชุมชน</a:t>
            </a:r>
          </a:p>
          <a:p>
            <a:pPr marL="0" indent="0" rtl="0">
              <a:buNone/>
            </a:pPr>
            <a:r>
              <a:rPr lang="th-TH" sz="1600" b="1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แยกตามกลุ่มอายุ/เพศ </a:t>
            </a:r>
            <a:endParaRPr lang="th-TH" sz="1600" dirty="0"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sp>
        <p:nvSpPr>
          <p:cNvPr id="8" name="ตัวแทนข้อความ 7">
            <a:extLst>
              <a:ext uri="{FF2B5EF4-FFF2-40B4-BE49-F238E27FC236}">
                <a16:creationId xmlns:a16="http://schemas.microsoft.com/office/drawing/2014/main" id="{03D0101B-4320-4130-8381-DDFACEB78A63}"/>
              </a:ext>
            </a:extLst>
          </p:cNvPr>
          <p:cNvSpPr>
            <a:spLocks noGrp="1"/>
          </p:cNvSpPr>
          <p:nvPr>
            <p:ph type="body" sz="half" idx="107"/>
          </p:nvPr>
        </p:nvSpPr>
        <p:spPr>
          <a:xfrm>
            <a:off x="6612365" y="3462109"/>
            <a:ext cx="5146648" cy="3262853"/>
          </a:xfrm>
        </p:spPr>
        <p:txBody>
          <a:bodyPr rtlCol="0">
            <a:normAutofit/>
          </a:bodyPr>
          <a:lstStyle/>
          <a:p>
            <a:pPr rtl="0"/>
            <a:r>
              <a:rPr lang="th-TH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ส่วนใหญ่เป็นกลุ่มนักศึกษาช่วงอายุ 20-24 ปี มากที่สุด </a:t>
            </a:r>
            <a:r>
              <a:rPr lang="en-US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3,90</a:t>
            </a:r>
            <a:r>
              <a:rPr lang="th-TH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4 คน คิดเป็นร้อยละ 86.</a:t>
            </a:r>
            <a:r>
              <a:rPr lang="en-US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97</a:t>
            </a:r>
            <a:r>
              <a:rPr lang="th-TH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รองลงมาคือ ช่วงอายุ </a:t>
            </a:r>
            <a:r>
              <a:rPr lang="en-US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25-29</a:t>
            </a:r>
            <a:r>
              <a:rPr lang="th-TH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ปี </a:t>
            </a:r>
            <a:r>
              <a:rPr lang="en-US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1</a:t>
            </a:r>
            <a:r>
              <a:rPr lang="th-TH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9</a:t>
            </a:r>
            <a:r>
              <a:rPr lang="en-US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6</a:t>
            </a:r>
            <a:r>
              <a:rPr lang="th-TH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คน และ 30-34 ปี </a:t>
            </a:r>
            <a:r>
              <a:rPr lang="en-US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1</a:t>
            </a:r>
            <a:r>
              <a:rPr lang="th-TH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1</a:t>
            </a:r>
            <a:r>
              <a:rPr lang="en-US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1</a:t>
            </a:r>
            <a:r>
              <a:rPr lang="th-TH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คน คิดเป็นร้อยละ 4.</a:t>
            </a:r>
            <a:r>
              <a:rPr lang="en-US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37</a:t>
            </a:r>
            <a:r>
              <a:rPr lang="th-TH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และ 2.</a:t>
            </a:r>
            <a:r>
              <a:rPr lang="en-US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47</a:t>
            </a:r>
            <a:r>
              <a:rPr lang="th-TH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ตามลำดับ แบ่งเป็นเพศชาย 1,</a:t>
            </a:r>
            <a:r>
              <a:rPr lang="en-US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176</a:t>
            </a:r>
            <a:r>
              <a:rPr lang="th-TH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คน คิดเป็นร้อยละ 26.</a:t>
            </a:r>
            <a:r>
              <a:rPr lang="en-US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20</a:t>
            </a:r>
            <a:r>
              <a:rPr lang="th-TH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เพศหญิง 3,3</a:t>
            </a:r>
            <a:r>
              <a:rPr lang="en-US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12</a:t>
            </a:r>
            <a:r>
              <a:rPr lang="th-TH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คน คิดเป็นร้อยละ 73.</a:t>
            </a:r>
            <a:r>
              <a:rPr lang="en-US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78</a:t>
            </a:r>
            <a:r>
              <a:rPr lang="th-TH" sz="1800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</a:t>
            </a:r>
            <a:endParaRPr lang="th-TH" dirty="0"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F1FCC943-5595-4420-B09A-365F9EAE7564}"/>
              </a:ext>
            </a:extLst>
          </p:cNvPr>
          <p:cNvSpPr/>
          <p:nvPr/>
        </p:nvSpPr>
        <p:spPr>
          <a:xfrm>
            <a:off x="339588" y="1669774"/>
            <a:ext cx="385970" cy="3369365"/>
          </a:xfrm>
          <a:prstGeom prst="rect">
            <a:avLst/>
          </a:prstGeom>
          <a:solidFill>
            <a:srgbClr val="F6C0DE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spc="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ศูนย์สุขภาพชุมชน</a:t>
            </a:r>
            <a:endParaRPr lang="en-US" b="1" spc="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FCAA26D4-833E-4656-9979-65B2531A59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237941"/>
              </p:ext>
            </p:extLst>
          </p:nvPr>
        </p:nvGraphicFramePr>
        <p:xfrm>
          <a:off x="925798" y="419270"/>
          <a:ext cx="5333111" cy="6107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1873">
                  <a:extLst>
                    <a:ext uri="{9D8B030D-6E8A-4147-A177-3AD203B41FA5}">
                      <a16:colId xmlns:a16="http://schemas.microsoft.com/office/drawing/2014/main" val="2143926764"/>
                    </a:ext>
                  </a:extLst>
                </a:gridCol>
                <a:gridCol w="761873">
                  <a:extLst>
                    <a:ext uri="{9D8B030D-6E8A-4147-A177-3AD203B41FA5}">
                      <a16:colId xmlns:a16="http://schemas.microsoft.com/office/drawing/2014/main" val="3892757231"/>
                    </a:ext>
                  </a:extLst>
                </a:gridCol>
                <a:gridCol w="761873">
                  <a:extLst>
                    <a:ext uri="{9D8B030D-6E8A-4147-A177-3AD203B41FA5}">
                      <a16:colId xmlns:a16="http://schemas.microsoft.com/office/drawing/2014/main" val="4237289153"/>
                    </a:ext>
                  </a:extLst>
                </a:gridCol>
                <a:gridCol w="761873">
                  <a:extLst>
                    <a:ext uri="{9D8B030D-6E8A-4147-A177-3AD203B41FA5}">
                      <a16:colId xmlns:a16="http://schemas.microsoft.com/office/drawing/2014/main" val="1934495013"/>
                    </a:ext>
                  </a:extLst>
                </a:gridCol>
                <a:gridCol w="761873">
                  <a:extLst>
                    <a:ext uri="{9D8B030D-6E8A-4147-A177-3AD203B41FA5}">
                      <a16:colId xmlns:a16="http://schemas.microsoft.com/office/drawing/2014/main" val="3537639472"/>
                    </a:ext>
                  </a:extLst>
                </a:gridCol>
                <a:gridCol w="761873">
                  <a:extLst>
                    <a:ext uri="{9D8B030D-6E8A-4147-A177-3AD203B41FA5}">
                      <a16:colId xmlns:a16="http://schemas.microsoft.com/office/drawing/2014/main" val="1177714087"/>
                    </a:ext>
                  </a:extLst>
                </a:gridCol>
                <a:gridCol w="761873">
                  <a:extLst>
                    <a:ext uri="{9D8B030D-6E8A-4147-A177-3AD203B41FA5}">
                      <a16:colId xmlns:a16="http://schemas.microsoft.com/office/drawing/2014/main" val="54434954"/>
                    </a:ext>
                  </a:extLst>
                </a:gridCol>
              </a:tblGrid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กลุ่มอายุ</a:t>
                      </a:r>
                      <a:endParaRPr lang="en-US" sz="1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เพศชาย</a:t>
                      </a:r>
                      <a:endParaRPr lang="en-US" sz="1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ร้อยละ</a:t>
                      </a:r>
                      <a:endParaRPr lang="en-US" sz="1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เพศหญิง</a:t>
                      </a:r>
                      <a:endParaRPr lang="en-US" sz="1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ร้อยละ</a:t>
                      </a:r>
                      <a:endParaRPr lang="en-US" sz="1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รวม</a:t>
                      </a:r>
                      <a:endParaRPr lang="en-US" sz="1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ร้อยละ</a:t>
                      </a:r>
                      <a:endParaRPr lang="en-US" sz="1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2535894841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0 - 4</a:t>
                      </a:r>
                      <a:endParaRPr lang="en-US" sz="1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10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0.22</a:t>
                      </a: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0.18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18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0.40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1823121398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5 - 9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0.02</a:t>
                      </a: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0.04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0.07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1822407446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10 - 14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</a:t>
                      </a: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0.02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0.02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1031417224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15 - 19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9</a:t>
                      </a:r>
                      <a:endParaRPr lang="en-US" sz="1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0.20</a:t>
                      </a: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30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0.67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39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0.87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1115662611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solidFill>
                            <a:srgbClr val="FF0000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20 - 24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solidFill>
                            <a:srgbClr val="FF0000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874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19.47</a:t>
                      </a: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solidFill>
                            <a:srgbClr val="FF0000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,</a:t>
                      </a:r>
                      <a:r>
                        <a:rPr lang="th-TH" sz="1400" dirty="0">
                          <a:solidFill>
                            <a:srgbClr val="FF0000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030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67.50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solidFill>
                            <a:srgbClr val="FF0000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,</a:t>
                      </a:r>
                      <a:r>
                        <a:rPr lang="th-TH" sz="1400" dirty="0">
                          <a:solidFill>
                            <a:srgbClr val="FF0000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904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86.97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3031746704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25 - 29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113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2.52</a:t>
                      </a: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83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1.85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196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4.37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1400732906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30 - 34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54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1.20</a:t>
                      </a: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57</a:t>
                      </a:r>
                      <a:endParaRPr lang="en-US" sz="1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1.27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111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2.47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2304149731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35 - 39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29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0.65</a:t>
                      </a: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30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0.67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59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1.31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1821361205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40 - 44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31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0.69</a:t>
                      </a: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19</a:t>
                      </a:r>
                      <a:endParaRPr lang="en-US" sz="1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0.42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50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1.11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107112648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45 - 49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14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0.31</a:t>
                      </a: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19</a:t>
                      </a:r>
                      <a:endParaRPr lang="en-US" sz="1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0.42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33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0.74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2111324930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50 - 54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12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0.27</a:t>
                      </a: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15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0.33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27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0.60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3435872464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55 - 59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13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0.29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9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0.20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22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0.49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1441752559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60 - 64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14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0.31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0.13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20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0.45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3441016048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65 - 69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0.00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0.02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0.02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2021595496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70 - 74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0.02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0.02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1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0.04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1355084373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75 - 79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0.00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0.00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</a:t>
                      </a:r>
                      <a:endParaRPr lang="en-US" sz="1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0.00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1245817558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85 - 89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0.00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0.02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0.02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1100825682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95-99</a:t>
                      </a: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0.02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0.00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0.02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3276502239"/>
                  </a:ext>
                </a:extLst>
              </a:tr>
              <a:tr h="305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รวม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1,176</a:t>
                      </a: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26.20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3,312</a:t>
                      </a: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73.78</a:t>
                      </a:r>
                    </a:p>
                  </a:txBody>
                  <a:tcPr marL="57185" marR="571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4,489</a:t>
                      </a:r>
                      <a:endParaRPr lang="en-US" sz="1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7185" marR="571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100</a:t>
                      </a:r>
                    </a:p>
                  </a:txBody>
                  <a:tcPr marL="57185" marR="57185" marT="0" marB="0" anchor="ctr"/>
                </a:tc>
                <a:extLst>
                  <a:ext uri="{0D108BD9-81ED-4DB2-BD59-A6C34878D82A}">
                    <a16:rowId xmlns:a16="http://schemas.microsoft.com/office/drawing/2014/main" val="3531930847"/>
                  </a:ext>
                </a:extLst>
              </a:tr>
            </a:tbl>
          </a:graphicData>
        </a:graphic>
      </p:graphicFrame>
      <p:pic>
        <p:nvPicPr>
          <p:cNvPr id="1026" name="Picture 2" descr="รูปการ์ตูนครอบครัว, คลิปอาร์ต, ตัวละครภาพตัดปะ, ภาพตัดปะครอบครัวภาพ PNG และ  PSD สำหรับดาวน์โหลดฟรี di 2021 | Latar belakang kartun, Karakter kartun,  Seni lucu">
            <a:extLst>
              <a:ext uri="{FF2B5EF4-FFF2-40B4-BE49-F238E27FC236}">
                <a16:creationId xmlns:a16="http://schemas.microsoft.com/office/drawing/2014/main" id="{D577514B-EA4C-400C-9BE5-4A1192299B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71" y="852647"/>
            <a:ext cx="1781809" cy="178180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สี่เหลี่ยมผืนผ้า 10">
            <a:extLst>
              <a:ext uri="{FF2B5EF4-FFF2-40B4-BE49-F238E27FC236}">
                <a16:creationId xmlns:a16="http://schemas.microsoft.com/office/drawing/2014/main" id="{55BBB5C5-BC33-47EC-B9DD-4E1CD82980B9}"/>
              </a:ext>
            </a:extLst>
          </p:cNvPr>
          <p:cNvSpPr/>
          <p:nvPr/>
        </p:nvSpPr>
        <p:spPr>
          <a:xfrm>
            <a:off x="-11147604" y="6438730"/>
            <a:ext cx="12485516" cy="490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รายงานผลการดำเนินงานศูนย์สุขภาพชุมชน มหาวิทยาลัยราชภัฏอุบลราชธานี ประจำเดือน สิงหาคม วันที่ 3 กันยายน 2564 ณ ห้องประชุม 1 ชั้น 2 คณะสาธารณสุขศาสตร์</a:t>
            </a:r>
            <a:r>
              <a:rPr lang="en-US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</a:t>
            </a:r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มหาวิทยาลัยราชภัฏอุบลราชธานี</a:t>
            </a:r>
            <a:endParaRPr lang="en-US" sz="1200" b="1" dirty="0">
              <a:solidFill>
                <a:schemeClr val="tx1"/>
              </a:solidFill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9111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ตัวแทนรูปภาพ 5" descr="การรินนมเป็นลายในกาแฟ" title="การรินนมเป็นลายในกาแฟ">
            <a:extLst>
              <a:ext uri="{FF2B5EF4-FFF2-40B4-BE49-F238E27FC236}">
                <a16:creationId xmlns:a16="http://schemas.microsoft.com/office/drawing/2014/main" id="{875ED820-017D-47E9-8107-163E4133A528}"/>
              </a:ext>
            </a:extLst>
          </p:cNvPr>
          <p:cNvPicPr>
            <a:picLocks noGrp="1" noChangeAspect="1"/>
          </p:cNvPicPr>
          <p:nvPr>
            <p:ph type="pic" sz="quarter" idx="7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ชื่อเรื่อง 4">
            <a:extLst>
              <a:ext uri="{FF2B5EF4-FFF2-40B4-BE49-F238E27FC236}">
                <a16:creationId xmlns:a16="http://schemas.microsoft.com/office/drawing/2014/main" id="{78CC151D-3E87-49F8-947C-F3CD2D5C3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0723" y="157655"/>
            <a:ext cx="4562856" cy="771925"/>
          </a:xfrm>
        </p:spPr>
        <p:txBody>
          <a:bodyPr rtlCol="0"/>
          <a:lstStyle/>
          <a:p>
            <a:pPr rtl="0"/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สถิติการเข้ารับบริการ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idx="13"/>
          </p:nvPr>
        </p:nvSpPr>
        <p:spPr>
          <a:xfrm>
            <a:off x="9234555" y="929580"/>
            <a:ext cx="2060910" cy="465997"/>
          </a:xfrm>
        </p:spPr>
        <p:txBody>
          <a:bodyPr rtlCol="0"/>
          <a:lstStyle/>
          <a:p>
            <a:pPr rtl="0"/>
            <a:r>
              <a:rPr lang="th-TH" b="1" spc="0" dirty="0"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ประจำเดือน สิงหาคม</a:t>
            </a:r>
          </a:p>
        </p:txBody>
      </p:sp>
      <p:sp>
        <p:nvSpPr>
          <p:cNvPr id="8" name="สี่เหลี่ยมผืนผ้า 7">
            <a:extLst>
              <a:ext uri="{FF2B5EF4-FFF2-40B4-BE49-F238E27FC236}">
                <a16:creationId xmlns:a16="http://schemas.microsoft.com/office/drawing/2014/main" id="{5A59C462-FF53-4DEB-9041-120A189059EB}"/>
              </a:ext>
            </a:extLst>
          </p:cNvPr>
          <p:cNvSpPr/>
          <p:nvPr/>
        </p:nvSpPr>
        <p:spPr>
          <a:xfrm>
            <a:off x="339588" y="1669774"/>
            <a:ext cx="385970" cy="3369365"/>
          </a:xfrm>
          <a:prstGeom prst="rect">
            <a:avLst/>
          </a:prstGeom>
          <a:solidFill>
            <a:srgbClr val="F6C0DE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spc="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ศูนย์สุขภาพชุมชน</a:t>
            </a:r>
            <a:endParaRPr lang="en-US" b="1" spc="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graphicFrame>
        <p:nvGraphicFramePr>
          <p:cNvPr id="10" name="แผนภูมิ 9">
            <a:extLst>
              <a:ext uri="{FF2B5EF4-FFF2-40B4-BE49-F238E27FC236}">
                <a16:creationId xmlns:a16="http://schemas.microsoft.com/office/drawing/2014/main" id="{D081B50C-FB93-4137-95EA-64CA8AB074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6963844"/>
              </p:ext>
            </p:extLst>
          </p:nvPr>
        </p:nvGraphicFramePr>
        <p:xfrm>
          <a:off x="1340069" y="1162578"/>
          <a:ext cx="10613510" cy="5454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ตัวแทนข้อความ 3">
            <a:extLst>
              <a:ext uri="{FF2B5EF4-FFF2-40B4-BE49-F238E27FC236}">
                <a16:creationId xmlns:a16="http://schemas.microsoft.com/office/drawing/2014/main" id="{299E9533-AC83-47B2-AA82-A89E9BA9B3E3}"/>
              </a:ext>
            </a:extLst>
          </p:cNvPr>
          <p:cNvSpPr txBox="1">
            <a:spLocks/>
          </p:cNvSpPr>
          <p:nvPr/>
        </p:nvSpPr>
        <p:spPr>
          <a:xfrm>
            <a:off x="9543012" y="1949605"/>
            <a:ext cx="2506772" cy="465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 spc="600">
                <a:solidFill>
                  <a:schemeClr val="tx1">
                    <a:tint val="7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400" spc="0" dirty="0"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ข้อมูล ณ วันที่ 1 กันยายน 2564</a:t>
            </a:r>
          </a:p>
        </p:txBody>
      </p:sp>
      <p:sp>
        <p:nvSpPr>
          <p:cNvPr id="12" name="สี่เหลี่ยมผืนผ้า 11">
            <a:extLst>
              <a:ext uri="{FF2B5EF4-FFF2-40B4-BE49-F238E27FC236}">
                <a16:creationId xmlns:a16="http://schemas.microsoft.com/office/drawing/2014/main" id="{39D104F5-0B30-4240-8A6D-F7B3431C83AA}"/>
              </a:ext>
            </a:extLst>
          </p:cNvPr>
          <p:cNvSpPr/>
          <p:nvPr/>
        </p:nvSpPr>
        <p:spPr>
          <a:xfrm>
            <a:off x="-11147604" y="6438730"/>
            <a:ext cx="12485516" cy="490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รายงานผลการดำเนินงานศูนย์สุขภาพชุมชน มหาวิทยาลัยราชภัฏอุบลราชธานี ประจำเดือน สิงหาคม วันที่ 3 กันยายน 2564 ณ ห้องประชุม 1 ชั้น 2 คณะสาธารณสุขศาสตร์</a:t>
            </a:r>
            <a:r>
              <a:rPr lang="en-US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</a:t>
            </a:r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มหาวิทยาลัยราชภัฏอุบลราชธานี</a:t>
            </a:r>
            <a:endParaRPr lang="en-US" sz="1200" b="1" dirty="0">
              <a:solidFill>
                <a:schemeClr val="tx1"/>
              </a:solidFill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9406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แผนภูมิ 7">
            <a:extLst>
              <a:ext uri="{FF2B5EF4-FFF2-40B4-BE49-F238E27FC236}">
                <a16:creationId xmlns:a16="http://schemas.microsoft.com/office/drawing/2014/main" id="{8708DB3B-9BE8-48CC-B22C-DA76AD1C2D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4100937"/>
              </p:ext>
            </p:extLst>
          </p:nvPr>
        </p:nvGraphicFramePr>
        <p:xfrm>
          <a:off x="1174426" y="441699"/>
          <a:ext cx="10350843" cy="5825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00FFD7AD-D51F-4B0C-A4C5-3859B70A4365}"/>
              </a:ext>
            </a:extLst>
          </p:cNvPr>
          <p:cNvSpPr/>
          <p:nvPr/>
        </p:nvSpPr>
        <p:spPr>
          <a:xfrm>
            <a:off x="339588" y="1669774"/>
            <a:ext cx="385970" cy="3369365"/>
          </a:xfrm>
          <a:prstGeom prst="rect">
            <a:avLst/>
          </a:prstGeom>
          <a:solidFill>
            <a:srgbClr val="F6C0DE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spc="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ศูนย์สุขภาพชุมชน</a:t>
            </a:r>
            <a:endParaRPr lang="en-US" b="1" spc="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sp>
        <p:nvSpPr>
          <p:cNvPr id="11" name="สี่เหลี่ยมผืนผ้า 10">
            <a:extLst>
              <a:ext uri="{FF2B5EF4-FFF2-40B4-BE49-F238E27FC236}">
                <a16:creationId xmlns:a16="http://schemas.microsoft.com/office/drawing/2014/main" id="{F50141A3-0576-4957-A0F2-4B24F5B65E92}"/>
              </a:ext>
            </a:extLst>
          </p:cNvPr>
          <p:cNvSpPr/>
          <p:nvPr/>
        </p:nvSpPr>
        <p:spPr>
          <a:xfrm>
            <a:off x="-11147604" y="6438730"/>
            <a:ext cx="12485516" cy="490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รายงานผลการดำเนินงานศูนย์สุขภาพชุมชน มหาวิทยาลัยราชภัฏอุบลราชธานี ประจำเดือน สิงหาคม วันที่ 3 กันยายน 2564 ณ ห้องประชุม 1 ชั้น 2 คณะสาธารณสุขศาสตร์</a:t>
            </a:r>
            <a:r>
              <a:rPr lang="en-US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</a:t>
            </a:r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มหาวิทยาลัยราชภัฏอุบลราชธานี</a:t>
            </a:r>
            <a:endParaRPr lang="en-US" sz="1200" b="1" dirty="0">
              <a:solidFill>
                <a:schemeClr val="tx1"/>
              </a:solidFill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9780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ชื่อเรื่อง 10">
            <a:extLst>
              <a:ext uri="{FF2B5EF4-FFF2-40B4-BE49-F238E27FC236}">
                <a16:creationId xmlns:a16="http://schemas.microsoft.com/office/drawing/2014/main" id="{7E19986B-6BF1-4ACF-B9CC-DBD1466DD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647" y="0"/>
            <a:ext cx="4562856" cy="1563624"/>
          </a:xfrm>
        </p:spPr>
        <p:txBody>
          <a:bodyPr rtlCol="0"/>
          <a:lstStyle/>
          <a:p>
            <a:pPr rtl="0"/>
            <a:r>
              <a:rPr lang="th-TH" dirty="0">
                <a:latin typeface="Leelawadee" panose="020B0502040204020203" pitchFamily="34" charset="-34"/>
                <a:cs typeface="Leelawadee" panose="020B0502040204020203" pitchFamily="34" charset="-34"/>
              </a:rPr>
              <a:t>ใส่ชื่อเรื่องที่นี่ 02</a:t>
            </a:r>
          </a:p>
        </p:txBody>
      </p:sp>
      <p:sp>
        <p:nvSpPr>
          <p:cNvPr id="8" name="วงรี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29322" y="5717514"/>
            <a:ext cx="1012464" cy="1007136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sz="27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0" name="หมายเลขสไลด์ 04">
            <a:extLst>
              <a:ext uri="{FF2B5EF4-FFF2-40B4-BE49-F238E27FC236}">
                <a16:creationId xmlns:a16="http://schemas.microsoft.com/office/drawing/2014/main" id="{979C3E78-CF44-41DC-A57F-A9DFA28E5F1F}"/>
              </a:ext>
            </a:extLst>
          </p:cNvPr>
          <p:cNvSpPr txBox="1">
            <a:spLocks/>
          </p:cNvSpPr>
          <p:nvPr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D8D877B3-D348-4611-9BDB-C5374591D951}" type="slidenum">
              <a:rPr lang="th-TH" sz="1000" smtClean="0">
                <a:solidFill>
                  <a:schemeClr val="bg1">
                    <a:alpha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rtl="0"/>
              <a:t>7</a:t>
            </a:fld>
            <a:endParaRPr lang="th-TH" sz="1000" dirty="0">
              <a:solidFill>
                <a:schemeClr val="bg1">
                  <a:alpha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pic>
        <p:nvPicPr>
          <p:cNvPr id="12" name="ตัวแทนรูปภาพ 8" descr="กาแฟมีลาย" title="กาแฟมีลาย">
            <a:extLst>
              <a:ext uri="{FF2B5EF4-FFF2-40B4-BE49-F238E27FC236}">
                <a16:creationId xmlns:a16="http://schemas.microsoft.com/office/drawing/2014/main" id="{E39A3B84-CFD4-49E0-A403-BA35D4B97A2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40363" y="0"/>
            <a:ext cx="6751637" cy="6858000"/>
          </a:xfrm>
        </p:spPr>
      </p:pic>
      <p:sp>
        <p:nvSpPr>
          <p:cNvPr id="13" name="สี่เหลี่ยมผืนผ้า 12">
            <a:extLst>
              <a:ext uri="{FF2B5EF4-FFF2-40B4-BE49-F238E27FC236}">
                <a16:creationId xmlns:a16="http://schemas.microsoft.com/office/drawing/2014/main" id="{B0905431-3424-40FA-BDC2-2E0F1877C18D}"/>
              </a:ext>
            </a:extLst>
          </p:cNvPr>
          <p:cNvSpPr/>
          <p:nvPr/>
        </p:nvSpPr>
        <p:spPr>
          <a:xfrm>
            <a:off x="339588" y="1669774"/>
            <a:ext cx="385970" cy="3369365"/>
          </a:xfrm>
          <a:prstGeom prst="rect">
            <a:avLst/>
          </a:prstGeom>
          <a:solidFill>
            <a:srgbClr val="F6C0DE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spc="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ศูนย์สุขภาพชุมชน</a:t>
            </a:r>
            <a:endParaRPr lang="en-US" b="1" spc="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graphicFrame>
        <p:nvGraphicFramePr>
          <p:cNvPr id="16" name="แผนภูมิ 15">
            <a:extLst>
              <a:ext uri="{FF2B5EF4-FFF2-40B4-BE49-F238E27FC236}">
                <a16:creationId xmlns:a16="http://schemas.microsoft.com/office/drawing/2014/main" id="{05858DBE-508D-41B6-8811-8E46A585A8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8825883"/>
              </p:ext>
            </p:extLst>
          </p:nvPr>
        </p:nvGraphicFramePr>
        <p:xfrm>
          <a:off x="945931" y="0"/>
          <a:ext cx="11246069" cy="6506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สี่เหลี่ยมผืนผ้า 13">
            <a:extLst>
              <a:ext uri="{FF2B5EF4-FFF2-40B4-BE49-F238E27FC236}">
                <a16:creationId xmlns:a16="http://schemas.microsoft.com/office/drawing/2014/main" id="{B5A3FAAF-3A78-48B0-8A9E-BF335DC5D9A3}"/>
              </a:ext>
            </a:extLst>
          </p:cNvPr>
          <p:cNvSpPr/>
          <p:nvPr/>
        </p:nvSpPr>
        <p:spPr>
          <a:xfrm>
            <a:off x="7394266" y="0"/>
            <a:ext cx="3575971" cy="6674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สถิติการส่งต่อ</a:t>
            </a:r>
            <a:endParaRPr lang="en-US" sz="3200" b="1" spc="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sp>
        <p:nvSpPr>
          <p:cNvPr id="15" name="สี่เหลี่ยมผืนผ้า 14">
            <a:extLst>
              <a:ext uri="{FF2B5EF4-FFF2-40B4-BE49-F238E27FC236}">
                <a16:creationId xmlns:a16="http://schemas.microsoft.com/office/drawing/2014/main" id="{38224E93-3CC5-424E-A212-EAE23E619C66}"/>
              </a:ext>
            </a:extLst>
          </p:cNvPr>
          <p:cNvSpPr/>
          <p:nvPr/>
        </p:nvSpPr>
        <p:spPr>
          <a:xfrm>
            <a:off x="-11147604" y="6438730"/>
            <a:ext cx="12485516" cy="490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รายงานผลการดำเนินงานศูนย์สุขภาพชุมชน มหาวิทยาลัยราชภัฏอุบลราชธานี ประจำเดือน สิงหาคม วันที่ 3 กันยายน 2564 ณ ห้องประชุม 1 ชั้น 2 คณะสาธารณสุขศาสตร์</a:t>
            </a:r>
            <a:r>
              <a:rPr lang="en-US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</a:t>
            </a:r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มหาวิทยาลัยราชภัฏอุบลราชธานี</a:t>
            </a:r>
            <a:endParaRPr lang="en-US" sz="1200" b="1" dirty="0">
              <a:solidFill>
                <a:schemeClr val="tx1"/>
              </a:solidFill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3410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AsOne/>
      </p:bldGraphic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>
            <a:extLst>
              <a:ext uri="{FF2B5EF4-FFF2-40B4-BE49-F238E27FC236}">
                <a16:creationId xmlns:a16="http://schemas.microsoft.com/office/drawing/2014/main" id="{285B5BEE-6663-477E-84CC-8F3239D3B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229" y="378372"/>
            <a:ext cx="3341947" cy="1291402"/>
          </a:xfrm>
        </p:spPr>
        <p:txBody>
          <a:bodyPr rtlCol="0">
            <a:noAutofit/>
          </a:bodyPr>
          <a:lstStyle/>
          <a:p>
            <a:pPr rtl="0"/>
            <a:r>
              <a:rPr lang="th-TH" sz="3200" b="1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รายการส่งตัวของศูนย์สุขภาพชุมชน</a:t>
            </a:r>
            <a:endParaRPr lang="th-TH" sz="3200" b="1" dirty="0"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sp>
        <p:nvSpPr>
          <p:cNvPr id="7" name="สี่เหลี่ยมผืนผ้า 6">
            <a:extLst>
              <a:ext uri="{FF2B5EF4-FFF2-40B4-BE49-F238E27FC236}">
                <a16:creationId xmlns:a16="http://schemas.microsoft.com/office/drawing/2014/main" id="{3AF6BC63-4E81-4B8F-9208-31886B5EABB9}"/>
              </a:ext>
            </a:extLst>
          </p:cNvPr>
          <p:cNvSpPr/>
          <p:nvPr/>
        </p:nvSpPr>
        <p:spPr>
          <a:xfrm>
            <a:off x="339588" y="1669774"/>
            <a:ext cx="385970" cy="3369365"/>
          </a:xfrm>
          <a:prstGeom prst="rect">
            <a:avLst/>
          </a:prstGeom>
          <a:solidFill>
            <a:srgbClr val="F6C0DE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spc="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ศูนย์สุขภาพชุมชน</a:t>
            </a:r>
            <a:endParaRPr lang="en-US" b="1" spc="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sp>
        <p:nvSpPr>
          <p:cNvPr id="10" name="ชื่อเรื่อง 2">
            <a:extLst>
              <a:ext uri="{FF2B5EF4-FFF2-40B4-BE49-F238E27FC236}">
                <a16:creationId xmlns:a16="http://schemas.microsoft.com/office/drawing/2014/main" id="{2292435E-1944-4163-96C2-3332EB737079}"/>
              </a:ext>
            </a:extLst>
          </p:cNvPr>
          <p:cNvSpPr txBox="1">
            <a:spLocks/>
          </p:cNvSpPr>
          <p:nvPr/>
        </p:nvSpPr>
        <p:spPr>
          <a:xfrm>
            <a:off x="835404" y="1669774"/>
            <a:ext cx="3862550" cy="2099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eelawadee" panose="020B0502040204020203" pitchFamily="34" charset="-34"/>
                <a:ea typeface="+mj-ea"/>
                <a:cs typeface="Leelawadee" panose="020B0502040204020203" pitchFamily="34" charset="-34"/>
              </a:defRPr>
            </a:lvl1pPr>
          </a:lstStyle>
          <a:p>
            <a:r>
              <a:rPr lang="th-TH" sz="2800" dirty="0">
                <a:solidFill>
                  <a:srgbClr val="000000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รายการส่งตัวของศูนย์สุขภาพชุมชน ประจำเดือนสิงหาคม มีทั้งหมด 17 โรค 22 คน 24 ครั้ง </a:t>
            </a:r>
            <a:endParaRPr lang="th-TH" sz="2800" dirty="0"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5084A509-A01C-444A-9D2E-06EBE8587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89325"/>
              </p:ext>
            </p:extLst>
          </p:nvPr>
        </p:nvGraphicFramePr>
        <p:xfrm>
          <a:off x="4493001" y="118752"/>
          <a:ext cx="7501077" cy="6406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541">
                  <a:extLst>
                    <a:ext uri="{9D8B030D-6E8A-4147-A177-3AD203B41FA5}">
                      <a16:colId xmlns:a16="http://schemas.microsoft.com/office/drawing/2014/main" val="2465930554"/>
                    </a:ext>
                  </a:extLst>
                </a:gridCol>
                <a:gridCol w="4648499">
                  <a:extLst>
                    <a:ext uri="{9D8B030D-6E8A-4147-A177-3AD203B41FA5}">
                      <a16:colId xmlns:a16="http://schemas.microsoft.com/office/drawing/2014/main" val="305073578"/>
                    </a:ext>
                  </a:extLst>
                </a:gridCol>
                <a:gridCol w="1148157">
                  <a:extLst>
                    <a:ext uri="{9D8B030D-6E8A-4147-A177-3AD203B41FA5}">
                      <a16:colId xmlns:a16="http://schemas.microsoft.com/office/drawing/2014/main" val="177500490"/>
                    </a:ext>
                  </a:extLst>
                </a:gridCol>
                <a:gridCol w="1191880">
                  <a:extLst>
                    <a:ext uri="{9D8B030D-6E8A-4147-A177-3AD203B41FA5}">
                      <a16:colId xmlns:a16="http://schemas.microsoft.com/office/drawing/2014/main" val="652239659"/>
                    </a:ext>
                  </a:extLst>
                </a:gridCol>
              </a:tblGrid>
              <a:tr h="616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ที่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รายการ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จำนวน (คน)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จำนวน(ครั้ง)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404298"/>
                  </a:ext>
                </a:extLst>
              </a:tr>
              <a:tr h="308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1.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E21.3-</a:t>
                      </a: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ภาวะต่อมพารา</a:t>
                      </a:r>
                      <a:r>
                        <a:rPr lang="th-TH" sz="1600" dirty="0" err="1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ธัยรอยด์</a:t>
                      </a: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ทำงานมากผิดปกติ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1335833431"/>
                  </a:ext>
                </a:extLst>
              </a:tr>
              <a:tr h="308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F</a:t>
                      </a: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29-โรคหลงผิดที่ไม่ได้เกิดจากโรคทางกาย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2539607183"/>
                  </a:ext>
                </a:extLst>
              </a:tr>
              <a:tr h="308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Z</a:t>
                      </a: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48.0-การดูแลการตกแต่งแผลผ่าตัด และแผลเย็บ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1986227675"/>
                  </a:ext>
                </a:extLst>
              </a:tr>
              <a:tr h="308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K02.9-</a:t>
                      </a: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ฟันผุที่ไม่ระบุชัดเจน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2536940916"/>
                  </a:ext>
                </a:extLst>
              </a:tr>
              <a:tr h="308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E</a:t>
                      </a: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10.9-เบาหวานชนิดที่ต้องพึ่งอินซูลิน ไม่มีภาวะแทรกซ้อน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3892484348"/>
                  </a:ext>
                </a:extLst>
              </a:tr>
              <a:tr h="308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K</a:t>
                      </a: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10.02-ถุงน้ำกระดูกระยะสงบ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1003585920"/>
                  </a:ext>
                </a:extLst>
              </a:tr>
              <a:tr h="317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7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N</a:t>
                      </a: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93.8-การมีเลือดออกผิดปกติจากช่องคลอด และมดลูก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352584170"/>
                  </a:ext>
                </a:extLst>
              </a:tr>
              <a:tr h="5123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Z48.9-</a:t>
                      </a: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การดูแลติดตามทางศัลยกรรม ที่มิได้ระบุรายละเอียด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522398631"/>
                  </a:ext>
                </a:extLst>
              </a:tr>
              <a:tr h="317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9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L40.0-</a:t>
                      </a: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เรื้อนกวางแบบธรรมดา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789388094"/>
                  </a:ext>
                </a:extLst>
              </a:tr>
              <a:tr h="308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L</a:t>
                      </a: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63.9-ผมร่วงเป็นบริเวณ ที่มิได้ระบุรายละเอียด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1096574457"/>
                  </a:ext>
                </a:extLst>
              </a:tr>
              <a:tr h="317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G40.8-</a:t>
                      </a: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ลมบ้าหมูอื่น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3782977802"/>
                  </a:ext>
                </a:extLst>
              </a:tr>
              <a:tr h="308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K01.1-</a:t>
                      </a: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ฟันคุด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155533199"/>
                  </a:ext>
                </a:extLst>
              </a:tr>
              <a:tr h="308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13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E06.9-</a:t>
                      </a: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ต่อมธัยรอยด์อักเสบ ที่มิได้ระบุรายละเอียด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331845979"/>
                  </a:ext>
                </a:extLst>
              </a:tr>
              <a:tr h="308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14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F33.9-</a:t>
                      </a: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อารมณ์ซึมเศร้าที่เกิดขึ้นซ้ำ 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2028655497"/>
                  </a:ext>
                </a:extLst>
              </a:tr>
              <a:tr h="308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15</a:t>
                      </a: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H</a:t>
                      </a: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66.0-หูน้ำหนวกชนิดมีหนองเฉียบพลัน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2866732313"/>
                  </a:ext>
                </a:extLst>
              </a:tr>
              <a:tr h="308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16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E66.0-</a:t>
                      </a: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โรคอ้วนเนื่องจากแคลอรี่เกิน 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3294762189"/>
                  </a:ext>
                </a:extLst>
              </a:tr>
              <a:tr h="308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17</a:t>
                      </a: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Z</a:t>
                      </a: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32.0-การตั้งครรภ์ที่[ยัง]ไม่ยืนยัน 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3327607004"/>
                  </a:ext>
                </a:extLst>
              </a:tr>
              <a:tr h="30831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685800" algn="l"/>
                        </a:tabLs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รวม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:a16="http://schemas.microsoft.com/office/drawing/2014/main" val="1800082159"/>
                  </a:ext>
                </a:extLst>
              </a:tr>
            </a:tbl>
          </a:graphicData>
        </a:graphic>
      </p:graphicFrame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08E662E5-09D3-4B12-8C33-25BD69EBC23C}"/>
              </a:ext>
            </a:extLst>
          </p:cNvPr>
          <p:cNvSpPr/>
          <p:nvPr/>
        </p:nvSpPr>
        <p:spPr>
          <a:xfrm>
            <a:off x="-11147604" y="6438730"/>
            <a:ext cx="12485516" cy="490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รายงานผลการดำเนินงานศูนย์สุขภาพชุมชน มหาวิทยาลัยราชภัฏอุบลราชธานี ประจำเดือน สิงหาคม วันที่ 3 กันยายน 2564 ณ ห้องประชุม 1 ชั้น 2 คณะสาธารณสุขศาสตร์</a:t>
            </a:r>
            <a:r>
              <a:rPr lang="en-US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</a:t>
            </a:r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มหาวิทยาลัยราชภัฏอุบลราชธานี</a:t>
            </a:r>
            <a:endParaRPr lang="en-US" sz="1200" b="1" dirty="0">
              <a:solidFill>
                <a:schemeClr val="tx1"/>
              </a:solidFill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7909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ตัวแทนรูปภาพ 16" descr="การรินกาแฟ" title="การรินกาแฟ">
            <a:extLst>
              <a:ext uri="{FF2B5EF4-FFF2-40B4-BE49-F238E27FC236}">
                <a16:creationId xmlns:a16="http://schemas.microsoft.com/office/drawing/2014/main" id="{1E3B9FEC-22B7-4FE3-B73D-CDC86E43E160}"/>
              </a:ext>
            </a:extLst>
          </p:cNvPr>
          <p:cNvPicPr>
            <a:picLocks noGrp="1" noChangeAspect="1"/>
          </p:cNvPicPr>
          <p:nvPr>
            <p:ph type="pic" sz="quarter" idx="5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ชื่อเรื่อง 4">
            <a:extLst>
              <a:ext uri="{FF2B5EF4-FFF2-40B4-BE49-F238E27FC236}">
                <a16:creationId xmlns:a16="http://schemas.microsoft.com/office/drawing/2014/main" id="{C11E0449-C335-46DB-B971-B68D8522B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664" y="189385"/>
            <a:ext cx="10995282" cy="1145638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/>
          <a:lstStyle/>
          <a:p>
            <a:pPr algn="ctr" rtl="0"/>
            <a:r>
              <a:rPr lang="en-US" b="1" dirty="0"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10 </a:t>
            </a:r>
            <a:r>
              <a:rPr lang="th-TH" b="1" dirty="0"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อันดับโรคที่พบบ่อยในศูนย์สุขภาพชุมชน </a:t>
            </a:r>
            <a:br>
              <a:rPr lang="en-US" b="1" dirty="0"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</a:br>
            <a:r>
              <a:rPr lang="th-TH" b="1" dirty="0"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ประจำปีงบประมาณ 2564</a:t>
            </a:r>
          </a:p>
        </p:txBody>
      </p:sp>
      <p:pic>
        <p:nvPicPr>
          <p:cNvPr id="12" name="ตัวแทนรูปภาพ 11" descr="เมล็ดกาแฟ" title="เมล็ดกาแฟ">
            <a:extLst>
              <a:ext uri="{FF2B5EF4-FFF2-40B4-BE49-F238E27FC236}">
                <a16:creationId xmlns:a16="http://schemas.microsoft.com/office/drawing/2014/main" id="{F8670FF9-480E-49A6-A069-BFCF6D699533}"/>
              </a:ext>
            </a:extLst>
          </p:cNvPr>
          <p:cNvPicPr>
            <a:picLocks noGrp="1" noChangeAspect="1"/>
          </p:cNvPicPr>
          <p:nvPr>
            <p:ph type="pic" sz="quarter" idx="87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023788" y="1970435"/>
            <a:ext cx="1188054" cy="2768041"/>
          </a:xfrm>
        </p:spPr>
      </p:pic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id="{281EC795-4ACB-42AC-9B54-5AE255F4C456}"/>
              </a:ext>
            </a:extLst>
          </p:cNvPr>
          <p:cNvSpPr/>
          <p:nvPr/>
        </p:nvSpPr>
        <p:spPr>
          <a:xfrm>
            <a:off x="339588" y="1669774"/>
            <a:ext cx="385970" cy="3369365"/>
          </a:xfrm>
          <a:prstGeom prst="rect">
            <a:avLst/>
          </a:prstGeom>
          <a:solidFill>
            <a:srgbClr val="F6C0DE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spc="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ศูนย์สุขภาพชุมชน</a:t>
            </a:r>
            <a:endParaRPr lang="en-US" b="1" spc="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2E64D369-5C73-44CC-AC39-EF22B91457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75000"/>
              </p:ext>
            </p:extLst>
          </p:nvPr>
        </p:nvGraphicFramePr>
        <p:xfrm>
          <a:off x="1104042" y="1327243"/>
          <a:ext cx="10684200" cy="51458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0210">
                  <a:extLst>
                    <a:ext uri="{9D8B030D-6E8A-4147-A177-3AD203B41FA5}">
                      <a16:colId xmlns:a16="http://schemas.microsoft.com/office/drawing/2014/main" val="3751170583"/>
                    </a:ext>
                  </a:extLst>
                </a:gridCol>
                <a:gridCol w="6136665">
                  <a:extLst>
                    <a:ext uri="{9D8B030D-6E8A-4147-A177-3AD203B41FA5}">
                      <a16:colId xmlns:a16="http://schemas.microsoft.com/office/drawing/2014/main" val="3751726840"/>
                    </a:ext>
                  </a:extLst>
                </a:gridCol>
                <a:gridCol w="1130048">
                  <a:extLst>
                    <a:ext uri="{9D8B030D-6E8A-4147-A177-3AD203B41FA5}">
                      <a16:colId xmlns:a16="http://schemas.microsoft.com/office/drawing/2014/main" val="125881876"/>
                    </a:ext>
                  </a:extLst>
                </a:gridCol>
                <a:gridCol w="1130048">
                  <a:extLst>
                    <a:ext uri="{9D8B030D-6E8A-4147-A177-3AD203B41FA5}">
                      <a16:colId xmlns:a16="http://schemas.microsoft.com/office/drawing/2014/main" val="349131237"/>
                    </a:ext>
                  </a:extLst>
                </a:gridCol>
                <a:gridCol w="1647229">
                  <a:extLst>
                    <a:ext uri="{9D8B030D-6E8A-4147-A177-3AD203B41FA5}">
                      <a16:colId xmlns:a16="http://schemas.microsoft.com/office/drawing/2014/main" val="1618869228"/>
                    </a:ext>
                  </a:extLst>
                </a:gridCol>
              </a:tblGrid>
              <a:tr h="757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ที่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ชื่อโรค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จำนวน (คน)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จำนวน (ครั้ง)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Incidence Rate</a:t>
                      </a:r>
                    </a:p>
                  </a:txBody>
                  <a:tcPr marL="53603" marR="536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398207"/>
                  </a:ext>
                </a:extLst>
              </a:tr>
              <a:tr h="281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K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30-ปวดท้องช่วงบน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72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531</a:t>
                      </a:r>
                    </a:p>
                  </a:txBody>
                  <a:tcPr marL="53603" marR="53603" marT="0" marB="0" anchor="ctr"/>
                </a:tc>
                <a:extLst>
                  <a:ext uri="{0D108BD9-81ED-4DB2-BD59-A6C34878D82A}">
                    <a16:rowId xmlns:a16="http://schemas.microsoft.com/office/drawing/2014/main" val="1442065533"/>
                  </a:ext>
                </a:extLst>
              </a:tr>
              <a:tr h="480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J06.9-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การติดเชื้อทางเดินหายใจส่วนบนแบบเฉียบพลัน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499</a:t>
                      </a:r>
                    </a:p>
                  </a:txBody>
                  <a:tcPr marL="53603" marR="53603" marT="0" marB="0" anchor="ctr"/>
                </a:tc>
                <a:extLst>
                  <a:ext uri="{0D108BD9-81ED-4DB2-BD59-A6C34878D82A}">
                    <a16:rowId xmlns:a16="http://schemas.microsoft.com/office/drawing/2014/main" val="1677504506"/>
                  </a:ext>
                </a:extLst>
              </a:tr>
              <a:tr h="480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K58.0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-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กลุ่มอาการที่ลำไส้ถูกกระตุ้นร่วมกับท้องร่วง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450</a:t>
                      </a:r>
                    </a:p>
                  </a:txBody>
                  <a:tcPr marL="53603" marR="53603" marT="0" marB="0" anchor="ctr"/>
                </a:tc>
                <a:extLst>
                  <a:ext uri="{0D108BD9-81ED-4DB2-BD59-A6C34878D82A}">
                    <a16:rowId xmlns:a16="http://schemas.microsoft.com/office/drawing/2014/main" val="3399263441"/>
                  </a:ext>
                </a:extLst>
              </a:tr>
              <a:tr h="4375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J03.9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-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ต่อมทอ</a:t>
                      </a:r>
                      <a:r>
                        <a:rPr lang="th-TH" sz="1800" dirty="0" err="1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ลซิล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อักเสบเฉียบพลัน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48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338</a:t>
                      </a:r>
                    </a:p>
                  </a:txBody>
                  <a:tcPr marL="53603" marR="53603" marT="0" marB="0" anchor="ctr"/>
                </a:tc>
                <a:extLst>
                  <a:ext uri="{0D108BD9-81ED-4DB2-BD59-A6C34878D82A}">
                    <a16:rowId xmlns:a16="http://schemas.microsoft.com/office/drawing/2014/main" val="2575794738"/>
                  </a:ext>
                </a:extLst>
              </a:tr>
              <a:tr h="480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J39.9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-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โรคอื่นของระบบทางเดินหายใจส่วนต้น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322</a:t>
                      </a:r>
                    </a:p>
                  </a:txBody>
                  <a:tcPr marL="53603" marR="53603" marT="0" marB="0" anchor="ctr"/>
                </a:tc>
                <a:extLst>
                  <a:ext uri="{0D108BD9-81ED-4DB2-BD59-A6C34878D82A}">
                    <a16:rowId xmlns:a16="http://schemas.microsoft.com/office/drawing/2014/main" val="3445441186"/>
                  </a:ext>
                </a:extLst>
              </a:tr>
              <a:tr h="281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J02.9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-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คออักเสบเฉียบพลัน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257</a:t>
                      </a:r>
                    </a:p>
                  </a:txBody>
                  <a:tcPr marL="53603" marR="53603" marT="0" marB="0" anchor="ctr"/>
                </a:tc>
                <a:extLst>
                  <a:ext uri="{0D108BD9-81ED-4DB2-BD59-A6C34878D82A}">
                    <a16:rowId xmlns:a16="http://schemas.microsoft.com/office/drawing/2014/main" val="9969824"/>
                  </a:ext>
                </a:extLst>
              </a:tr>
              <a:tr h="480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H00.0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-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กุ้งยิง และการอักเสบที่อยู่ลึกอย่างอื่นของหนังตา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201</a:t>
                      </a:r>
                    </a:p>
                  </a:txBody>
                  <a:tcPr marL="53603" marR="53603" marT="0" marB="0" anchor="ctr"/>
                </a:tc>
                <a:extLst>
                  <a:ext uri="{0D108BD9-81ED-4DB2-BD59-A6C34878D82A}">
                    <a16:rowId xmlns:a16="http://schemas.microsoft.com/office/drawing/2014/main" val="1218694228"/>
                  </a:ext>
                </a:extLst>
              </a:tr>
              <a:tr h="480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J00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-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เยื่อบุจมูกและลำคออักเสบเฉียบพลัน [หวัดธรรมดา]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201</a:t>
                      </a:r>
                    </a:p>
                  </a:txBody>
                  <a:tcPr marL="53603" marR="53603" marT="0" marB="0" anchor="ctr"/>
                </a:tc>
                <a:extLst>
                  <a:ext uri="{0D108BD9-81ED-4DB2-BD59-A6C34878D82A}">
                    <a16:rowId xmlns:a16="http://schemas.microsoft.com/office/drawing/2014/main" val="3402802720"/>
                  </a:ext>
                </a:extLst>
              </a:tr>
              <a:tr h="480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9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J39.3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-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ภาวะภูมิแพ้ของทางเดินหายใจส่วนต้น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185</a:t>
                      </a:r>
                    </a:p>
                  </a:txBody>
                  <a:tcPr marL="53603" marR="53603" marT="0" marB="0" anchor="ctr"/>
                </a:tc>
                <a:extLst>
                  <a:ext uri="{0D108BD9-81ED-4DB2-BD59-A6C34878D82A}">
                    <a16:rowId xmlns:a16="http://schemas.microsoft.com/office/drawing/2014/main" val="972275896"/>
                  </a:ext>
                </a:extLst>
              </a:tr>
              <a:tr h="480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L23.9-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โรคผื่นภูมิแพ้สัมผัส จากสาเหตุที่มิได้ระบุรายละเอียด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3603" marR="53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185</a:t>
                      </a:r>
                    </a:p>
                  </a:txBody>
                  <a:tcPr marL="53603" marR="53603" marT="0" marB="0" anchor="ctr"/>
                </a:tc>
                <a:extLst>
                  <a:ext uri="{0D108BD9-81ED-4DB2-BD59-A6C34878D82A}">
                    <a16:rowId xmlns:a16="http://schemas.microsoft.com/office/drawing/2014/main" val="2330874121"/>
                  </a:ext>
                </a:extLst>
              </a:tr>
            </a:tbl>
          </a:graphicData>
        </a:graphic>
      </p:graphicFrame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FB63E2E2-6179-4551-A54E-D1AB87CEDBAC}"/>
              </a:ext>
            </a:extLst>
          </p:cNvPr>
          <p:cNvSpPr/>
          <p:nvPr/>
        </p:nvSpPr>
        <p:spPr>
          <a:xfrm>
            <a:off x="-11147604" y="6438730"/>
            <a:ext cx="12485516" cy="490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รายงานผลการดำเนินงานศูนย์สุขภาพชุมชน มหาวิทยาลัยราชภัฏอุบลราชธานี ประจำเดือน สิงหาคม วันที่ 3 กันยายน 2564 ณ ห้องประชุม 1 ชั้น 2 คณะสาธารณสุขศาสตร์</a:t>
            </a:r>
            <a:r>
              <a:rPr lang="en-US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</a:t>
            </a:r>
            <a:r>
              <a:rPr lang="th-TH" sz="1200" b="1" dirty="0">
                <a:solidFill>
                  <a:schemeClr val="tx1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 มหาวิทยาลัยราชภัฏอุบลราชธานี</a:t>
            </a:r>
            <a:endParaRPr lang="en-US" sz="1200" b="1" dirty="0">
              <a:solidFill>
                <a:schemeClr val="tx1"/>
              </a:solidFill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7145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</p:bldLst>
  </p:timing>
</p:sld>
</file>

<file path=ppt/theme/theme1.xml><?xml version="1.0" encoding="utf-8"?>
<a:theme xmlns:a="http://schemas.openxmlformats.org/drawingml/2006/main" name="ธีมของ Office">
  <a:themeElements>
    <a:clrScheme name="Fashion Brochure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0C0C0C"/>
      </a:accent2>
      <a:accent3>
        <a:srgbClr val="595959"/>
      </a:accent3>
      <a:accent4>
        <a:srgbClr val="F9D5E9"/>
      </a:accent4>
      <a:accent5>
        <a:srgbClr val="EE81BD"/>
      </a:accent5>
      <a:accent6>
        <a:srgbClr val="D54773"/>
      </a:accent6>
      <a:hlink>
        <a:srgbClr val="C830CC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54232_TF16411254" id="{7B366388-960E-42AD-B82E-83BD9EE1A48E}" vid="{28D05192-91DF-43B8-8115-A3A49CCF6D88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1DA07E-9A1F-402C-A357-ABD24F8C703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6D0B596E-8E5F-4DB7-9C0B-A416410C0F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15998C-280A-471A-8BB1-CDC2B95FC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งานนำเสนอที่ทันสมัย</Template>
  <TotalTime>507</TotalTime>
  <Words>1276</Words>
  <Application>Microsoft Office PowerPoint</Application>
  <PresentationFormat>แบบจอกว้าง</PresentationFormat>
  <Paragraphs>443</Paragraphs>
  <Slides>11</Slides>
  <Notes>10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11</vt:i4>
      </vt:variant>
    </vt:vector>
  </HeadingPairs>
  <TitlesOfParts>
    <vt:vector size="15" baseType="lpstr">
      <vt:lpstr>Arial</vt:lpstr>
      <vt:lpstr>Leelawadee</vt:lpstr>
      <vt:lpstr>Surafont Sanukchang</vt:lpstr>
      <vt:lpstr>ธีมของ Office</vt:lpstr>
      <vt:lpstr>ประชุมคณะกรรมการอำนวยการ  โครงการบริการวิชาการทางสุขภาพ</vt:lpstr>
      <vt:lpstr>รายงานผลการดำเนินงานประจำเดือน ส.ค. 2564</vt:lpstr>
      <vt:lpstr>จำนวนผู้มีการรักษา</vt:lpstr>
      <vt:lpstr>งานนำเสนอ PowerPoint</vt:lpstr>
      <vt:lpstr>สถิติการเข้ารับบริการ</vt:lpstr>
      <vt:lpstr>งานนำเสนอ PowerPoint</vt:lpstr>
      <vt:lpstr>ใส่ชื่อเรื่องที่นี่ 02</vt:lpstr>
      <vt:lpstr>รายการส่งตัวของศูนย์สุขภาพชุมชน</vt:lpstr>
      <vt:lpstr>10 อันดับโรคที่พบบ่อยในศูนย์สุขภาพชุมชน  ประจำปีงบประมาณ 2564</vt:lpstr>
      <vt:lpstr>สไลด์รูปถ่ายขนาดใหญ่</vt:lpstr>
      <vt:lpstr>ขอบคุณ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รายงานผลการดำเนินงานประจำเดือน ส.ค. 2564</dc:title>
  <dc:creator>lenovo ubon</dc:creator>
  <cp:lastModifiedBy>lenovo ubon</cp:lastModifiedBy>
  <cp:revision>6</cp:revision>
  <dcterms:created xsi:type="dcterms:W3CDTF">2021-09-01T04:02:23Z</dcterms:created>
  <dcterms:modified xsi:type="dcterms:W3CDTF">2021-09-03T03:37:42Z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