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4"/>
  </p:sldMasterIdLst>
  <p:notesMasterIdLst>
    <p:notesMasterId r:id="rId16"/>
  </p:notesMasterIdLst>
  <p:sldIdLst>
    <p:sldId id="256" r:id="rId5"/>
    <p:sldId id="257" r:id="rId6"/>
    <p:sldId id="264" r:id="rId7"/>
    <p:sldId id="267" r:id="rId8"/>
    <p:sldId id="268" r:id="rId9"/>
    <p:sldId id="258" r:id="rId10"/>
    <p:sldId id="259" r:id="rId11"/>
    <p:sldId id="260" r:id="rId12"/>
    <p:sldId id="263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5" d="100"/>
          <a:sy n="115" d="100"/>
        </p:scale>
        <p:origin x="75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&#3648;&#3623;&#3636;&#3619;&#3660;&#3585;&#3610;&#3640;&#3658;&#3585;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5149911816578481"/>
          <c:h val="0.7751504925520674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2562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DSS_NamKang" panose="00000400000000000000" pitchFamily="2" charset="-34"/>
                    <a:ea typeface="+mn-ea"/>
                    <a:cs typeface="DSU_AnoThai" panose="020B0604020202020204" pitchFamily="34" charset="-34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ต.ค.</c:v>
                </c:pt>
                <c:pt idx="1">
                  <c:v>พ.ย.</c:v>
                </c:pt>
                <c:pt idx="2">
                  <c:v>ธ.ค.</c:v>
                </c:pt>
                <c:pt idx="3">
                  <c:v>ม.ค.</c:v>
                </c:pt>
                <c:pt idx="4">
                  <c:v>ก.พ.</c:v>
                </c:pt>
                <c:pt idx="5">
                  <c:v>มี.ค.</c:v>
                </c:pt>
                <c:pt idx="6">
                  <c:v>เม.ย.</c:v>
                </c:pt>
                <c:pt idx="7">
                  <c:v>พ.ค.</c:v>
                </c:pt>
                <c:pt idx="8">
                  <c:v>มิ.ย.</c:v>
                </c:pt>
                <c:pt idx="9">
                  <c:v>ก.ค.</c:v>
                </c:pt>
                <c:pt idx="10">
                  <c:v>ส.ค.</c:v>
                </c:pt>
                <c:pt idx="11">
                  <c:v>ก.ย.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3194</c:v>
                </c:pt>
                <c:pt idx="1">
                  <c:v>3178</c:v>
                </c:pt>
                <c:pt idx="2">
                  <c:v>3612</c:v>
                </c:pt>
                <c:pt idx="3">
                  <c:v>3713</c:v>
                </c:pt>
                <c:pt idx="4">
                  <c:v>3840</c:v>
                </c:pt>
                <c:pt idx="5">
                  <c:v>3987</c:v>
                </c:pt>
                <c:pt idx="6">
                  <c:v>4062</c:v>
                </c:pt>
                <c:pt idx="7">
                  <c:v>4190</c:v>
                </c:pt>
                <c:pt idx="8">
                  <c:v>5083</c:v>
                </c:pt>
                <c:pt idx="9">
                  <c:v>5316</c:v>
                </c:pt>
                <c:pt idx="10">
                  <c:v>5652</c:v>
                </c:pt>
                <c:pt idx="11">
                  <c:v>5659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572-4C0F-848F-09E8C85E6B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2563</c:v>
                </c:pt>
              </c:strCache>
            </c:strRef>
          </c:tx>
          <c:spPr>
            <a:ln w="3175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FFC000"/>
                    </a:solidFill>
                    <a:latin typeface="DSS_NamKang" panose="00000400000000000000" pitchFamily="2" charset="-34"/>
                    <a:ea typeface="+mn-ea"/>
                    <a:cs typeface="DSU_AnoThai" panose="020B0604020202020204" pitchFamily="34" charset="-34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ต.ค.</c:v>
                </c:pt>
                <c:pt idx="1">
                  <c:v>พ.ย.</c:v>
                </c:pt>
                <c:pt idx="2">
                  <c:v>ธ.ค.</c:v>
                </c:pt>
                <c:pt idx="3">
                  <c:v>ม.ค.</c:v>
                </c:pt>
                <c:pt idx="4">
                  <c:v>ก.พ.</c:v>
                </c:pt>
                <c:pt idx="5">
                  <c:v>มี.ค.</c:v>
                </c:pt>
                <c:pt idx="6">
                  <c:v>เม.ย.</c:v>
                </c:pt>
                <c:pt idx="7">
                  <c:v>พ.ค.</c:v>
                </c:pt>
                <c:pt idx="8">
                  <c:v>มิ.ย.</c:v>
                </c:pt>
                <c:pt idx="9">
                  <c:v>ก.ค.</c:v>
                </c:pt>
                <c:pt idx="10">
                  <c:v>ส.ค.</c:v>
                </c:pt>
                <c:pt idx="11">
                  <c:v>ก.ย.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5556</c:v>
                </c:pt>
                <c:pt idx="1">
                  <c:v>5460</c:v>
                </c:pt>
                <c:pt idx="2">
                  <c:v>5391</c:v>
                </c:pt>
                <c:pt idx="3">
                  <c:v>5331</c:v>
                </c:pt>
                <c:pt idx="4">
                  <c:v>5268</c:v>
                </c:pt>
                <c:pt idx="5">
                  <c:v>5192</c:v>
                </c:pt>
                <c:pt idx="6">
                  <c:v>5129</c:v>
                </c:pt>
                <c:pt idx="7">
                  <c:v>5084</c:v>
                </c:pt>
                <c:pt idx="8">
                  <c:v>5023</c:v>
                </c:pt>
                <c:pt idx="9">
                  <c:v>4980</c:v>
                </c:pt>
                <c:pt idx="10">
                  <c:v>4936</c:v>
                </c:pt>
                <c:pt idx="11">
                  <c:v>4883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572-4C0F-848F-09E8C85E6B8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2564</c:v>
                </c:pt>
              </c:strCache>
            </c:strRef>
          </c:tx>
          <c:spPr>
            <a:ln w="3175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C00000"/>
                    </a:solidFill>
                    <a:latin typeface="DSS_NamKang" panose="00000400000000000000" pitchFamily="2" charset="-34"/>
                    <a:ea typeface="+mn-ea"/>
                    <a:cs typeface="DSU_AnoThai" panose="020B0604020202020204" pitchFamily="34" charset="-34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ต.ค.</c:v>
                </c:pt>
                <c:pt idx="1">
                  <c:v>พ.ย.</c:v>
                </c:pt>
                <c:pt idx="2">
                  <c:v>ธ.ค.</c:v>
                </c:pt>
                <c:pt idx="3">
                  <c:v>ม.ค.</c:v>
                </c:pt>
                <c:pt idx="4">
                  <c:v>ก.พ.</c:v>
                </c:pt>
                <c:pt idx="5">
                  <c:v>มี.ค.</c:v>
                </c:pt>
                <c:pt idx="6">
                  <c:v>เม.ย.</c:v>
                </c:pt>
                <c:pt idx="7">
                  <c:v>พ.ค.</c:v>
                </c:pt>
                <c:pt idx="8">
                  <c:v>มิ.ย.</c:v>
                </c:pt>
                <c:pt idx="9">
                  <c:v>ก.ค.</c:v>
                </c:pt>
                <c:pt idx="10">
                  <c:v>ส.ค.</c:v>
                </c:pt>
                <c:pt idx="11">
                  <c:v>ก.ย.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4850</c:v>
                </c:pt>
                <c:pt idx="1">
                  <c:v>4802</c:v>
                </c:pt>
                <c:pt idx="2">
                  <c:v>4756</c:v>
                </c:pt>
                <c:pt idx="3">
                  <c:v>4729</c:v>
                </c:pt>
                <c:pt idx="4">
                  <c:v>4717</c:v>
                </c:pt>
                <c:pt idx="5">
                  <c:v>4662</c:v>
                </c:pt>
                <c:pt idx="6">
                  <c:v>4613</c:v>
                </c:pt>
                <c:pt idx="7">
                  <c:v>4567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572-4C0F-848F-09E8C85E6B8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344385280"/>
        <c:axId val="-344384192"/>
      </c:lineChart>
      <c:catAx>
        <c:axId val="-344385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JS Sarunya" panose="02000000000000000000" pitchFamily="50" charset="0"/>
                <a:ea typeface="+mn-ea"/>
                <a:cs typeface="JS Sarunya" panose="02000000000000000000" pitchFamily="50" charset="0"/>
              </a:defRPr>
            </a:pPr>
            <a:endParaRPr lang="en-US"/>
          </a:p>
        </c:txPr>
        <c:crossAx val="-344384192"/>
        <c:crosses val="autoZero"/>
        <c:auto val="1"/>
        <c:lblAlgn val="ctr"/>
        <c:lblOffset val="100"/>
        <c:noMultiLvlLbl val="1"/>
      </c:catAx>
      <c:valAx>
        <c:axId val="-34438419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344385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DSS_NamKang" panose="00000400000000000000" pitchFamily="2" charset="-34"/>
              <a:ea typeface="+mn-ea"/>
              <a:cs typeface="DSU_AnoThai" panose="020B0604020202020204" pitchFamily="34" charset="-34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600">
          <a:latin typeface="DSS_NamKang" panose="00000400000000000000" pitchFamily="2" charset="-34"/>
          <a:cs typeface="DSU_AnoThai" panose="020B0604020202020204" pitchFamily="34" charset="-34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071340558119806E-2"/>
          <c:y val="6.1197268358132294E-2"/>
          <c:w val="0.95590767692478618"/>
          <c:h val="0.8138761569141913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2563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1"/>
                    </a:solidFill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ต.ค.</c:v>
                </c:pt>
                <c:pt idx="1">
                  <c:v>พ.ย.</c:v>
                </c:pt>
                <c:pt idx="2">
                  <c:v>ธ.ค.</c:v>
                </c:pt>
                <c:pt idx="3">
                  <c:v>ม.ค.</c:v>
                </c:pt>
                <c:pt idx="4">
                  <c:v>ก.พ.</c:v>
                </c:pt>
                <c:pt idx="5">
                  <c:v>มี.ค.</c:v>
                </c:pt>
                <c:pt idx="6">
                  <c:v>เม.ย.</c:v>
                </c:pt>
                <c:pt idx="7">
                  <c:v>พ.ค.</c:v>
                </c:pt>
                <c:pt idx="8">
                  <c:v>มิ.ย.</c:v>
                </c:pt>
                <c:pt idx="9">
                  <c:v>ก.ค.</c:v>
                </c:pt>
                <c:pt idx="10">
                  <c:v>ส.ค.</c:v>
                </c:pt>
                <c:pt idx="11">
                  <c:v>ก.ย.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371</c:v>
                </c:pt>
                <c:pt idx="1">
                  <c:v>217</c:v>
                </c:pt>
                <c:pt idx="2">
                  <c:v>621</c:v>
                </c:pt>
                <c:pt idx="3">
                  <c:v>1039</c:v>
                </c:pt>
                <c:pt idx="4">
                  <c:v>443</c:v>
                </c:pt>
                <c:pt idx="5">
                  <c:v>299</c:v>
                </c:pt>
                <c:pt idx="6">
                  <c:v>32</c:v>
                </c:pt>
                <c:pt idx="7">
                  <c:v>30</c:v>
                </c:pt>
                <c:pt idx="8">
                  <c:v>130</c:v>
                </c:pt>
                <c:pt idx="9">
                  <c:v>24</c:v>
                </c:pt>
                <c:pt idx="10">
                  <c:v>355</c:v>
                </c:pt>
                <c:pt idx="11">
                  <c:v>367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68F-4248-8511-85931B18C8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2564</c:v>
                </c:pt>
              </c:strCache>
            </c:strRef>
          </c:tx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ต.ค.</c:v>
                </c:pt>
                <c:pt idx="1">
                  <c:v>พ.ย.</c:v>
                </c:pt>
                <c:pt idx="2">
                  <c:v>ธ.ค.</c:v>
                </c:pt>
                <c:pt idx="3">
                  <c:v>ม.ค.</c:v>
                </c:pt>
                <c:pt idx="4">
                  <c:v>ก.พ.</c:v>
                </c:pt>
                <c:pt idx="5">
                  <c:v>มี.ค.</c:v>
                </c:pt>
                <c:pt idx="6">
                  <c:v>เม.ย.</c:v>
                </c:pt>
                <c:pt idx="7">
                  <c:v>พ.ค.</c:v>
                </c:pt>
                <c:pt idx="8">
                  <c:v>มิ.ย.</c:v>
                </c:pt>
                <c:pt idx="9">
                  <c:v>ก.ค.</c:v>
                </c:pt>
                <c:pt idx="10">
                  <c:v>ส.ค.</c:v>
                </c:pt>
                <c:pt idx="11">
                  <c:v>ก.ย.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325</c:v>
                </c:pt>
                <c:pt idx="1">
                  <c:v>218</c:v>
                </c:pt>
                <c:pt idx="2">
                  <c:v>277</c:v>
                </c:pt>
                <c:pt idx="3">
                  <c:v>295</c:v>
                </c:pt>
                <c:pt idx="4">
                  <c:v>311</c:v>
                </c:pt>
                <c:pt idx="5">
                  <c:v>304</c:v>
                </c:pt>
                <c:pt idx="6">
                  <c:v>77</c:v>
                </c:pt>
                <c:pt idx="7">
                  <c:v>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68F-4248-8511-85931B18C827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344386912"/>
        <c:axId val="-344376032"/>
      </c:lineChart>
      <c:catAx>
        <c:axId val="-34438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pPr>
            <a:endParaRPr lang="en-US"/>
          </a:p>
        </c:txPr>
        <c:crossAx val="-344376032"/>
        <c:crosses val="autoZero"/>
        <c:auto val="1"/>
        <c:lblAlgn val="ctr"/>
        <c:lblOffset val="100"/>
        <c:noMultiLvlLbl val="1"/>
      </c:catAx>
      <c:valAx>
        <c:axId val="-3443760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344386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2564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Sheet1!$A$2:$A$13</c:f>
              <c:strCache>
                <c:ptCount val="12"/>
                <c:pt idx="0">
                  <c:v>ต.ค.</c:v>
                </c:pt>
                <c:pt idx="1">
                  <c:v>พ.ย.</c:v>
                </c:pt>
                <c:pt idx="2">
                  <c:v>ธ.ค.</c:v>
                </c:pt>
                <c:pt idx="3">
                  <c:v>ม.ค.</c:v>
                </c:pt>
                <c:pt idx="4">
                  <c:v>ก.พ.</c:v>
                </c:pt>
                <c:pt idx="5">
                  <c:v>มี.ค.</c:v>
                </c:pt>
                <c:pt idx="6">
                  <c:v>เม.ย.</c:v>
                </c:pt>
                <c:pt idx="7">
                  <c:v>พ.ค.</c:v>
                </c:pt>
                <c:pt idx="8">
                  <c:v>มิ.ย.</c:v>
                </c:pt>
                <c:pt idx="9">
                  <c:v>ก.ค.</c:v>
                </c:pt>
                <c:pt idx="10">
                  <c:v>ส.ค.</c:v>
                </c:pt>
                <c:pt idx="11">
                  <c:v>ก.ย.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81</c:v>
                </c:pt>
                <c:pt idx="1">
                  <c:v>78</c:v>
                </c:pt>
                <c:pt idx="2">
                  <c:v>79</c:v>
                </c:pt>
                <c:pt idx="3">
                  <c:v>84</c:v>
                </c:pt>
                <c:pt idx="4">
                  <c:v>83</c:v>
                </c:pt>
                <c:pt idx="5">
                  <c:v>106</c:v>
                </c:pt>
                <c:pt idx="6">
                  <c:v>33</c:v>
                </c:pt>
                <c:pt idx="7">
                  <c:v>23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51B4-48A6-A3EF-CD88724AE2F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2563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Sheet1!$A$2:$A$13</c:f>
              <c:strCache>
                <c:ptCount val="12"/>
                <c:pt idx="0">
                  <c:v>ต.ค.</c:v>
                </c:pt>
                <c:pt idx="1">
                  <c:v>พ.ย.</c:v>
                </c:pt>
                <c:pt idx="2">
                  <c:v>ธ.ค.</c:v>
                </c:pt>
                <c:pt idx="3">
                  <c:v>ม.ค.</c:v>
                </c:pt>
                <c:pt idx="4">
                  <c:v>ก.พ.</c:v>
                </c:pt>
                <c:pt idx="5">
                  <c:v>มี.ค.</c:v>
                </c:pt>
                <c:pt idx="6">
                  <c:v>เม.ย.</c:v>
                </c:pt>
                <c:pt idx="7">
                  <c:v>พ.ค.</c:v>
                </c:pt>
                <c:pt idx="8">
                  <c:v>มิ.ย.</c:v>
                </c:pt>
                <c:pt idx="9">
                  <c:v>ก.ค.</c:v>
                </c:pt>
                <c:pt idx="10">
                  <c:v>ส.ค.</c:v>
                </c:pt>
                <c:pt idx="11">
                  <c:v>ก.ย.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100</c:v>
                </c:pt>
                <c:pt idx="1">
                  <c:v>92</c:v>
                </c:pt>
                <c:pt idx="2">
                  <c:v>98</c:v>
                </c:pt>
                <c:pt idx="3">
                  <c:v>98</c:v>
                </c:pt>
                <c:pt idx="4">
                  <c:v>111</c:v>
                </c:pt>
                <c:pt idx="5">
                  <c:v>62</c:v>
                </c:pt>
                <c:pt idx="6">
                  <c:v>12</c:v>
                </c:pt>
                <c:pt idx="7">
                  <c:v>13</c:v>
                </c:pt>
                <c:pt idx="8">
                  <c:v>84</c:v>
                </c:pt>
                <c:pt idx="9">
                  <c:v>86</c:v>
                </c:pt>
                <c:pt idx="10">
                  <c:v>96</c:v>
                </c:pt>
                <c:pt idx="11">
                  <c:v>90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51B4-48A6-A3EF-CD88724AE2F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2562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Sheet1!$A$2:$A$13</c:f>
              <c:strCache>
                <c:ptCount val="12"/>
                <c:pt idx="0">
                  <c:v>ต.ค.</c:v>
                </c:pt>
                <c:pt idx="1">
                  <c:v>พ.ย.</c:v>
                </c:pt>
                <c:pt idx="2">
                  <c:v>ธ.ค.</c:v>
                </c:pt>
                <c:pt idx="3">
                  <c:v>ม.ค.</c:v>
                </c:pt>
                <c:pt idx="4">
                  <c:v>ก.พ.</c:v>
                </c:pt>
                <c:pt idx="5">
                  <c:v>มี.ค.</c:v>
                </c:pt>
                <c:pt idx="6">
                  <c:v>เม.ย.</c:v>
                </c:pt>
                <c:pt idx="7">
                  <c:v>พ.ค.</c:v>
                </c:pt>
                <c:pt idx="8">
                  <c:v>มิ.ย.</c:v>
                </c:pt>
                <c:pt idx="9">
                  <c:v>ก.ค.</c:v>
                </c:pt>
                <c:pt idx="10">
                  <c:v>ส.ค.</c:v>
                </c:pt>
                <c:pt idx="11">
                  <c:v>ก.ย.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1">
                  <c:v>29</c:v>
                </c:pt>
                <c:pt idx="2">
                  <c:v>51</c:v>
                </c:pt>
                <c:pt idx="3">
                  <c:v>48</c:v>
                </c:pt>
                <c:pt idx="4">
                  <c:v>35</c:v>
                </c:pt>
                <c:pt idx="5">
                  <c:v>54</c:v>
                </c:pt>
                <c:pt idx="6">
                  <c:v>39</c:v>
                </c:pt>
                <c:pt idx="7">
                  <c:v>34</c:v>
                </c:pt>
                <c:pt idx="8">
                  <c:v>75</c:v>
                </c:pt>
                <c:pt idx="9">
                  <c:v>59</c:v>
                </c:pt>
                <c:pt idx="10">
                  <c:v>90</c:v>
                </c:pt>
                <c:pt idx="11">
                  <c:v>43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2-51B4-48A6-A3EF-CD88724AE2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gapDepth val="304"/>
        <c:shape val="box"/>
        <c:axId val="-344375488"/>
        <c:axId val="-344387456"/>
        <c:axId val="0"/>
      </c:bar3DChart>
      <c:catAx>
        <c:axId val="-344375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pPr>
            <a:endParaRPr lang="en-US"/>
          </a:p>
        </c:txPr>
        <c:crossAx val="-344387456"/>
        <c:crosses val="autoZero"/>
        <c:auto val="1"/>
        <c:lblAlgn val="ctr"/>
        <c:lblOffset val="100"/>
        <c:noMultiLvlLbl val="0"/>
      </c:catAx>
      <c:valAx>
        <c:axId val="-344387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pPr>
            <a:endParaRPr lang="en-US"/>
          </a:p>
        </c:txPr>
        <c:crossAx val="-344375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H Sarabun New" panose="020B0500040200020003" pitchFamily="34" charset="-34"/>
              <a:ea typeface="+mn-ea"/>
              <a:cs typeface="TH Sarabun New" panose="020B0500040200020003" pitchFamily="34" charset="-34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จำนวน (คน)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9826-4923-BD35-69042CA9EEF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9826-4923-BD35-69042CA9EEF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9826-4923-BD35-69042CA9EEF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9826-4923-BD35-69042CA9EEF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9826-4923-BD35-69042CA9EEF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9826-4923-BD35-69042CA9EEF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9826-4923-BD35-69042CA9EEF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9826-4923-BD35-69042CA9EEF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9826-4923-BD35-69042CA9EEF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9826-4923-BD35-69042CA9EEF8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5-9826-4923-BD35-69042CA9EEF8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7-9826-4923-BD35-69042CA9EEF8}"/>
              </c:ext>
            </c:extLst>
          </c:dPt>
          <c:dLbls>
            <c:dLbl>
              <c:idx val="0"/>
              <c:layout>
                <c:manualLayout>
                  <c:x val="2.3973924988348418E-2"/>
                  <c:y val="6.8111449155222076E-2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3891A7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1"/>
                      </a:solidFill>
                      <a:latin typeface="TH Niramit AS" panose="02000506000000020004" pitchFamily="2" charset="-34"/>
                      <a:ea typeface="+mn-ea"/>
                      <a:cs typeface="TH Niramit AS" panose="02000506000000020004" pitchFamily="2" charset="-34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9826-4923-BD35-69042CA9EEF8}"/>
                </c:ext>
              </c:extLst>
            </c:dLbl>
            <c:dLbl>
              <c:idx val="1"/>
              <c:spPr>
                <a:solidFill>
                  <a:prstClr val="white"/>
                </a:solidFill>
                <a:ln>
                  <a:solidFill>
                    <a:srgbClr val="3891A7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2"/>
                      </a:solidFill>
                      <a:latin typeface="TH Niramit AS" panose="02000506000000020004" pitchFamily="2" charset="-34"/>
                      <a:ea typeface="+mn-ea"/>
                      <a:cs typeface="TH Niramit AS" panose="02000506000000020004" pitchFamily="2" charset="-34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9826-4923-BD35-69042CA9EEF8}"/>
                </c:ext>
              </c:extLst>
            </c:dLbl>
            <c:dLbl>
              <c:idx val="2"/>
              <c:layout>
                <c:manualLayout>
                  <c:x val="-1.2392989427723404E-2"/>
                  <c:y val="-7.1982600223906748E-2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3891A7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3"/>
                      </a:solidFill>
                      <a:latin typeface="TH Niramit AS" panose="02000506000000020004" pitchFamily="2" charset="-34"/>
                      <a:ea typeface="+mn-ea"/>
                      <a:cs typeface="TH Niramit AS" panose="02000506000000020004" pitchFamily="2" charset="-34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9826-4923-BD35-69042CA9EEF8}"/>
                </c:ext>
              </c:extLst>
            </c:dLbl>
            <c:dLbl>
              <c:idx val="3"/>
              <c:layout>
                <c:manualLayout>
                  <c:x val="-4.5838975151470555E-2"/>
                  <c:y val="-0.30206707801697247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3891A7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4"/>
                      </a:solidFill>
                      <a:latin typeface="TH Niramit AS" panose="02000506000000020004" pitchFamily="2" charset="-34"/>
                      <a:ea typeface="+mn-ea"/>
                      <a:cs typeface="TH Niramit AS" panose="02000506000000020004" pitchFamily="2" charset="-34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9826-4923-BD35-69042CA9EEF8}"/>
                </c:ext>
              </c:extLst>
            </c:dLbl>
            <c:dLbl>
              <c:idx val="4"/>
              <c:layout>
                <c:manualLayout>
                  <c:x val="9.0613854342973477E-2"/>
                  <c:y val="-0.26198627502927024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3891A7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5"/>
                      </a:solidFill>
                      <a:latin typeface="TH Niramit AS" panose="02000506000000020004" pitchFamily="2" charset="-34"/>
                      <a:ea typeface="+mn-ea"/>
                      <a:cs typeface="TH Niramit AS" panose="02000506000000020004" pitchFamily="2" charset="-34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9826-4923-BD35-69042CA9EEF8}"/>
                </c:ext>
              </c:extLst>
            </c:dLbl>
            <c:dLbl>
              <c:idx val="5"/>
              <c:spPr>
                <a:solidFill>
                  <a:prstClr val="white"/>
                </a:solidFill>
                <a:ln>
                  <a:solidFill>
                    <a:srgbClr val="3891A7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6"/>
                      </a:solidFill>
                      <a:latin typeface="TH Niramit AS" panose="02000506000000020004" pitchFamily="2" charset="-34"/>
                      <a:ea typeface="+mn-ea"/>
                      <a:cs typeface="TH Niramit AS" panose="02000506000000020004" pitchFamily="2" charset="-34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B-9826-4923-BD35-69042CA9EEF8}"/>
                </c:ext>
              </c:extLst>
            </c:dLbl>
            <c:dLbl>
              <c:idx val="6"/>
              <c:layout>
                <c:manualLayout>
                  <c:x val="-1.3189834915495377E-2"/>
                  <c:y val="-2.2833146744378828E-2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3891A7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1">
                          <a:lumMod val="60000"/>
                        </a:schemeClr>
                      </a:solidFill>
                      <a:latin typeface="TH Niramit AS" panose="02000506000000020004" pitchFamily="2" charset="-34"/>
                      <a:ea typeface="+mn-ea"/>
                      <a:cs typeface="TH Niramit AS" panose="02000506000000020004" pitchFamily="2" charset="-34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D-9826-4923-BD35-69042CA9EEF8}"/>
                </c:ext>
              </c:extLst>
            </c:dLbl>
            <c:dLbl>
              <c:idx val="7"/>
              <c:layout>
                <c:manualLayout>
                  <c:x val="7.5416390708170824E-3"/>
                  <c:y val="2.7917838188919179E-2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3891A7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2">
                          <a:lumMod val="60000"/>
                        </a:schemeClr>
                      </a:solidFill>
                      <a:latin typeface="TH Niramit AS" panose="02000506000000020004" pitchFamily="2" charset="-34"/>
                      <a:ea typeface="+mn-ea"/>
                      <a:cs typeface="TH Niramit AS" panose="02000506000000020004" pitchFamily="2" charset="-34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F-9826-4923-BD35-69042CA9EEF8}"/>
                </c:ext>
              </c:extLst>
            </c:dLbl>
            <c:dLbl>
              <c:idx val="8"/>
              <c:layout>
                <c:manualLayout>
                  <c:x val="-3.4132263840851669E-2"/>
                  <c:y val="-4.4611709810021112E-2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3891A7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3">
                          <a:lumMod val="60000"/>
                        </a:schemeClr>
                      </a:solidFill>
                      <a:latin typeface="TH Niramit AS" panose="02000506000000020004" pitchFamily="2" charset="-34"/>
                      <a:ea typeface="+mn-ea"/>
                      <a:cs typeface="TH Niramit AS" panose="02000506000000020004" pitchFamily="2" charset="-34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1-9826-4923-BD35-69042CA9EEF8}"/>
                </c:ext>
              </c:extLst>
            </c:dLbl>
            <c:dLbl>
              <c:idx val="9"/>
              <c:layout>
                <c:manualLayout>
                  <c:x val="2.3465548114896852E-2"/>
                  <c:y val="-5.0646082059258371E-2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3891A7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4">
                          <a:lumMod val="60000"/>
                        </a:schemeClr>
                      </a:solidFill>
                      <a:latin typeface="TH Niramit AS" panose="02000506000000020004" pitchFamily="2" charset="-34"/>
                      <a:ea typeface="+mn-ea"/>
                      <a:cs typeface="TH Niramit AS" panose="02000506000000020004" pitchFamily="2" charset="-34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3-9826-4923-BD35-69042CA9EEF8}"/>
                </c:ext>
              </c:extLst>
            </c:dLbl>
            <c:dLbl>
              <c:idx val="10"/>
              <c:layout>
                <c:manualLayout>
                  <c:x val="3.9766600436627664E-2"/>
                  <c:y val="-2.4150308085426404E-2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3891A7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5">
                          <a:lumMod val="60000"/>
                        </a:schemeClr>
                      </a:solidFill>
                      <a:latin typeface="TH Niramit AS" panose="02000506000000020004" pitchFamily="2" charset="-34"/>
                      <a:ea typeface="+mn-ea"/>
                      <a:cs typeface="TH Niramit AS" panose="02000506000000020004" pitchFamily="2" charset="-34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5-9826-4923-BD35-69042CA9EEF8}"/>
                </c:ext>
              </c:extLst>
            </c:dLbl>
            <c:dLbl>
              <c:idx val="11"/>
              <c:layout>
                <c:manualLayout>
                  <c:x val="0.16135599872445852"/>
                  <c:y val="1.2888525206600976E-2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3891A7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6">
                          <a:lumMod val="60000"/>
                        </a:schemeClr>
                      </a:solidFill>
                      <a:latin typeface="TH Niramit AS" panose="02000506000000020004" pitchFamily="2" charset="-34"/>
                      <a:ea typeface="+mn-ea"/>
                      <a:cs typeface="TH Niramit AS" panose="02000506000000020004" pitchFamily="2" charset="-34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7-9826-4923-BD35-69042CA9EEF8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3891A7"/>
                </a:solidFill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Sheet1!$A$2:$A$13</c:f>
              <c:strCache>
                <c:ptCount val="12"/>
                <c:pt idx="0">
                  <c:v>ฟันคุด</c:v>
                </c:pt>
                <c:pt idx="1">
                  <c:v>ศัลยกรรมทั่วไป</c:v>
                </c:pt>
                <c:pt idx="2">
                  <c:v>CA Breast</c:v>
                </c:pt>
                <c:pt idx="3">
                  <c:v>ฟันผุ</c:v>
                </c:pt>
                <c:pt idx="4">
                  <c:v>เล็บขบ</c:v>
                </c:pt>
                <c:pt idx="5">
                  <c:v>ANC</c:v>
                </c:pt>
                <c:pt idx="6">
                  <c:v>อายุรกรรมโรคหัวใจ</c:v>
                </c:pt>
                <c:pt idx="7">
                  <c:v>จักษุ (admit ผ่าตัด)</c:v>
                </c:pt>
                <c:pt idx="8">
                  <c:v>Stitch off (ฟัน)</c:v>
                </c:pt>
                <c:pt idx="9">
                  <c:v>ศัลยกรรมกระดูก</c:v>
                </c:pt>
                <c:pt idx="10">
                  <c:v>Tonsillitis </c:v>
                </c:pt>
                <c:pt idx="11">
                  <c:v>คลินิกชะลอไตเสี่อม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</c:v>
                </c:pt>
                <c:pt idx="1">
                  <c:v>3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9826-4923-BD35-69042CA9EEF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TH Niramit AS" panose="02000506000000020004" pitchFamily="2" charset="-34"/>
          <a:cs typeface="TH Niramit AS" panose="02000506000000020004" pitchFamily="2" charset="-34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6E4-4877-89A9-0ADD86C83AF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A6E4-4877-89A9-0ADD86C83AF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6E4-4877-89A9-0ADD86C83AF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A6E4-4877-89A9-0ADD86C83AF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6E4-4877-89A9-0ADD86C83AF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A6E4-4877-89A9-0ADD86C83AF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A6E4-4877-89A9-0ADD86C83AF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A6E4-4877-89A9-0ADD86C83AF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6E4-4877-89A9-0ADD86C83AF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A6E4-4877-89A9-0ADD86C83AF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6E4-4877-89A9-0ADD86C83AFC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A6E4-4877-89A9-0ADD86C83AFC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A6E4-4877-89A9-0ADD86C83AFC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A6E4-4877-89A9-0ADD86C83AFC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A6E4-4877-89A9-0ADD86C83AFC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A6E4-4877-89A9-0ADD86C83AFC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A6E4-4877-89A9-0ADD86C83AFC}"/>
                </c:ext>
              </c:extLst>
            </c:dLbl>
            <c:dLbl>
              <c:idx val="7"/>
              <c:layout>
                <c:manualLayout>
                  <c:x val="-1.2500000000000001E-2"/>
                  <c:y val="-2.50000000000000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6E4-4877-89A9-0ADD86C83AFC}"/>
                </c:ext>
              </c:extLst>
            </c:dLbl>
            <c:dLbl>
              <c:idx val="8"/>
              <c:layout>
                <c:manualLayout>
                  <c:x val="-8.3333333333333332E-3"/>
                  <c:y val="-3.74999999999999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6E4-4877-89A9-0ADD86C83AFC}"/>
                </c:ext>
              </c:extLst>
            </c:dLbl>
            <c:dLbl>
              <c:idx val="9"/>
              <c:layout>
                <c:manualLayout>
                  <c:x val="-2.0833333333334096E-3"/>
                  <c:y val="-2.50000000000000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6E4-4877-89A9-0ADD86C83AFC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Dressing wound</c:v>
                </c:pt>
                <c:pt idx="1">
                  <c:v>Verorab</c:v>
                </c:pt>
                <c:pt idx="2">
                  <c:v>Dyspepsia</c:v>
                </c:pt>
                <c:pt idx="3">
                  <c:v>Hordeolum</c:v>
                </c:pt>
                <c:pt idx="4">
                  <c:v>Diarrhoea</c:v>
                </c:pt>
                <c:pt idx="5">
                  <c:v>Acute tonsillitis</c:v>
                </c:pt>
                <c:pt idx="6">
                  <c:v>Anxity</c:v>
                </c:pt>
                <c:pt idx="7">
                  <c:v>headache</c:v>
                </c:pt>
                <c:pt idx="8">
                  <c:v>insect bite</c:v>
                </c:pt>
                <c:pt idx="9">
                  <c:v>GERD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19</c:v>
                </c:pt>
                <c:pt idx="1">
                  <c:v>6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E4-4877-89A9-0ADD86C83AFC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65291173302752E-2"/>
          <c:y val="0.33148148148148149"/>
          <c:w val="0.29764843180859629"/>
          <c:h val="0.3984492563429571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E05-4111-8B42-360E406060E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E05-4111-8B42-360E406060E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E05-4111-8B42-360E406060E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E05-4111-8B42-360E406060E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E05-4111-8B42-360E406060E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E05-4111-8B42-360E406060E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E05-4111-8B42-360E406060E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E05-4111-8B42-360E406060E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E05-4111-8B42-360E406060E1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BE05-4111-8B42-360E406060E1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BE05-4111-8B42-360E406060E1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BE05-4111-8B42-360E406060E1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BE05-4111-8B42-360E406060E1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BE05-4111-8B42-360E406060E1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BE05-4111-8B42-360E406060E1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BE05-4111-8B42-360E406060E1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BE05-4111-8B42-360E406060E1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BE05-4111-8B42-360E406060E1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BE05-4111-8B42-360E406060E1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BE05-4111-8B42-360E406060E1}"/>
              </c:ext>
            </c:extLst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BE05-4111-8B42-360E406060E1}"/>
              </c:ext>
            </c:extLst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BE05-4111-8B42-360E406060E1}"/>
              </c:ext>
            </c:extLst>
          </c:dPt>
          <c:dPt>
            <c:idx val="22"/>
            <c:bubble3D val="0"/>
            <c:spPr>
              <a:solidFill>
                <a:schemeClr val="accent5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BE05-4111-8B42-360E406060E1}"/>
              </c:ext>
            </c:extLst>
          </c:dPt>
          <c:dPt>
            <c:idx val="23"/>
            <c:bubble3D val="0"/>
            <c:spPr>
              <a:solidFill>
                <a:schemeClr val="accent6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F-BE05-4111-8B42-360E406060E1}"/>
              </c:ext>
            </c:extLst>
          </c:dPt>
          <c:dPt>
            <c:idx val="2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1-BE05-4111-8B42-360E406060E1}"/>
              </c:ext>
            </c:extLst>
          </c:dPt>
          <c:dPt>
            <c:idx val="25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3-BE05-4111-8B42-360E406060E1}"/>
              </c:ext>
            </c:extLst>
          </c:dPt>
          <c:dPt>
            <c:idx val="26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5-BE05-4111-8B42-360E406060E1}"/>
              </c:ext>
            </c:extLst>
          </c:dPt>
          <c:dPt>
            <c:idx val="27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7-BE05-4111-8B42-360E406060E1}"/>
              </c:ext>
            </c:extLst>
          </c:dPt>
          <c:dPt>
            <c:idx val="28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9-BE05-4111-8B42-360E406060E1}"/>
              </c:ext>
            </c:extLst>
          </c:dPt>
          <c:dPt>
            <c:idx val="29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B-BE05-4111-8B42-360E406060E1}"/>
              </c:ext>
            </c:extLst>
          </c:dPt>
          <c:dPt>
            <c:idx val="3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D-BE05-4111-8B42-360E406060E1}"/>
              </c:ext>
            </c:extLst>
          </c:dPt>
          <c:dPt>
            <c:idx val="31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F-BE05-4111-8B42-360E406060E1}"/>
              </c:ext>
            </c:extLst>
          </c:dPt>
          <c:dPt>
            <c:idx val="32"/>
            <c:bubble3D val="0"/>
            <c:spPr>
              <a:solidFill>
                <a:schemeClr val="accent3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1-BE05-4111-8B42-360E406060E1}"/>
              </c:ext>
            </c:extLst>
          </c:dPt>
          <c:dPt>
            <c:idx val="33"/>
            <c:bubble3D val="0"/>
            <c:spPr>
              <a:solidFill>
                <a:schemeClr val="accent4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3-BE05-4111-8B42-360E406060E1}"/>
              </c:ext>
            </c:extLst>
          </c:dPt>
          <c:dPt>
            <c:idx val="34"/>
            <c:bubble3D val="0"/>
            <c:spPr>
              <a:solidFill>
                <a:schemeClr val="accent5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5-BE05-4111-8B42-360E406060E1}"/>
              </c:ext>
            </c:extLst>
          </c:dPt>
          <c:dPt>
            <c:idx val="35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7-BE05-4111-8B42-360E406060E1}"/>
              </c:ext>
            </c:extLst>
          </c:dPt>
          <c:dPt>
            <c:idx val="36"/>
            <c:bubble3D val="0"/>
            <c:spPr>
              <a:solidFill>
                <a:schemeClr val="accent1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9-BE05-4111-8B42-360E406060E1}"/>
              </c:ext>
            </c:extLst>
          </c:dPt>
          <c:dPt>
            <c:idx val="37"/>
            <c:bubble3D val="0"/>
            <c:spPr>
              <a:solidFill>
                <a:schemeClr val="accent2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B-BE05-4111-8B42-360E406060E1}"/>
              </c:ext>
            </c:extLst>
          </c:dPt>
          <c:dPt>
            <c:idx val="38"/>
            <c:bubble3D val="0"/>
            <c:spPr>
              <a:solidFill>
                <a:schemeClr val="accent3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D-BE05-4111-8B42-360E406060E1}"/>
              </c:ext>
            </c:extLst>
          </c:dPt>
          <c:dPt>
            <c:idx val="39"/>
            <c:bubble3D val="0"/>
            <c:spPr>
              <a:solidFill>
                <a:schemeClr val="accent4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F-BE05-4111-8B42-360E406060E1}"/>
              </c:ext>
            </c:extLst>
          </c:dPt>
          <c:dPt>
            <c:idx val="40"/>
            <c:bubble3D val="0"/>
            <c:spPr>
              <a:solidFill>
                <a:schemeClr val="accent5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1-BE05-4111-8B42-360E406060E1}"/>
              </c:ext>
            </c:extLst>
          </c:dPt>
          <c:dPt>
            <c:idx val="41"/>
            <c:bubble3D val="0"/>
            <c:spPr>
              <a:solidFill>
                <a:schemeClr val="accent6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3-BE05-4111-8B42-360E406060E1}"/>
              </c:ext>
            </c:extLst>
          </c:dPt>
          <c:cat>
            <c:strRef>
              <c:f>Sheet1!$B$2:$B$43</c:f>
              <c:strCache>
                <c:ptCount val="42"/>
                <c:pt idx="0">
                  <c:v>Attention to surgical dressings and sutures(Z48.0) </c:v>
                </c:pt>
                <c:pt idx="1">
                  <c:v>Impacted teeth(K01.1)</c:v>
                </c:pt>
                <c:pt idx="2">
                  <c:v>Need for immunization against rabies(Z24.2)</c:v>
                </c:pt>
                <c:pt idx="3">
                  <c:v> Surgical follow-up, unspecified(Z48.9) </c:v>
                </c:pt>
                <c:pt idx="4">
                  <c:v>dyspepsia(K30)</c:v>
                </c:pt>
                <c:pt idx="5">
                  <c:v>Acute tonsillitis, unspecified(J03.9)</c:v>
                </c:pt>
                <c:pt idx="6">
                  <c:v>Other spontaneous disruption of ligament(s) of knee: unspecified </c:v>
                </c:pt>
                <c:pt idx="7">
                  <c:v>Ingrowing nail(L60.0)</c:v>
                </c:pt>
                <c:pt idx="8">
                  <c:v>Dental caries, unspecified(K02.9)</c:v>
                </c:pt>
                <c:pt idx="9">
                  <c:v>Hordeolum and other chalazion(H00.0)</c:v>
                </c:pt>
                <c:pt idx="10">
                  <c:v>Irritable bowel syndrome with diarrhoea(K58.0)</c:v>
                </c:pt>
                <c:pt idx="11">
                  <c:v>Irritant contact dermatitis due to plants, except food(L24.7)</c:v>
                </c:pt>
                <c:pt idx="12">
                  <c:v>Upper respiratory tract malignant neoplasm, part unspecified(C39.0)</c:v>
                </c:pt>
                <c:pt idx="13">
                  <c:v>Allergic contact dermatitis due to cosmetics(L23.2)</c:v>
                </c:pt>
                <c:pt idx="14">
                  <c:v>Burn of unspecified degree of shoulder and upper limb, except wrist and</c:v>
                </c:pt>
                <c:pt idx="15">
                  <c:v>Contusion of finger(s) without damage to nail(S60.0) </c:v>
                </c:pt>
                <c:pt idx="16">
                  <c:v>Dermatitis, unspecified(L30.9)</c:v>
                </c:pt>
                <c:pt idx="17">
                  <c:v>Myalgia(M79.1)</c:v>
                </c:pt>
                <c:pt idx="18">
                  <c:v> Carcinoma in situ of breast, unspecified(D05.9) </c:v>
                </c:pt>
                <c:pt idx="19">
                  <c:v>Disorders of breast, unspecified(N64.9) </c:v>
                </c:pt>
                <c:pt idx="20">
                  <c:v>Anxiety disorder, unspecified(F41.9) </c:v>
                </c:pt>
                <c:pt idx="21">
                  <c:v>Acute lymphadenitis of face, head and necl(L04.0)</c:v>
                </c:pt>
                <c:pt idx="22">
                  <c:v>Pregnancy, not (yet) confirmed(Z32.0)</c:v>
                </c:pt>
                <c:pt idx="23">
                  <c:v>Functional diarrhoea(K59.1)</c:v>
                </c:pt>
                <c:pt idx="24">
                  <c:v> Disorder of iris and ciliary body, unspecified(H21.9)</c:v>
                </c:pt>
                <c:pt idx="25">
                  <c:v> Dizziness and giddiness(R42)</c:v>
                </c:pt>
                <c:pt idx="26">
                  <c:v>headache(R51)</c:v>
                </c:pt>
                <c:pt idx="27">
                  <c:v>Unspecified lump in breast(N63)</c:v>
                </c:pt>
                <c:pt idx="28">
                  <c:v>Insect bite of ankle and foot(S90.82)</c:v>
                </c:pt>
                <c:pt idx="29">
                  <c:v> Acute renal failure, unspecified(N17.9) </c:v>
                </c:pt>
                <c:pt idx="30">
                  <c:v>Cardiac arrhythmia, unspecified(I49.9) </c:v>
                </c:pt>
                <c:pt idx="31">
                  <c:v>Gout, unspecified Ankle and foot(M10.97)</c:v>
                </c:pt>
                <c:pt idx="32">
                  <c:v>Open wound of ankle and foot, unspecified(S91.9)</c:v>
                </c:pt>
                <c:pt idx="33">
                  <c:v>hobic anxiety disorder, unspecified(F40.9)</c:v>
                </c:pt>
                <c:pt idx="34">
                  <c:v>Other conjunctivitis(H10.8) </c:v>
                </c:pt>
                <c:pt idx="35">
                  <c:v> Lymphangitis(I89.1)</c:v>
                </c:pt>
                <c:pt idx="36">
                  <c:v>Disorders of initiating and maintaining sleep [insomnias](G47.0)</c:v>
                </c:pt>
                <c:pt idx="37">
                  <c:v>Abrasion of knee and leg(S80.80)</c:v>
                </c:pt>
                <c:pt idx="38">
                  <c:v>Gastro-oesophageal reflux disease with oesophagitis(K21.0)</c:v>
                </c:pt>
                <c:pt idx="39">
                  <c:v>Acute lymphadenitis of lower limb(L04.3) </c:v>
                </c:pt>
                <c:pt idx="40">
                  <c:v>Open wound of finger(s) without damage to nail(S61.0)</c:v>
                </c:pt>
                <c:pt idx="41">
                  <c:v>Calcific tendinitis Hand(M65.24)</c:v>
                </c:pt>
              </c:strCache>
            </c:strRef>
          </c:cat>
          <c:val>
            <c:numRef>
              <c:f>Sheet1!$C$2:$C$43</c:f>
              <c:numCache>
                <c:formatCode>General</c:formatCode>
                <c:ptCount val="42"/>
                <c:pt idx="0">
                  <c:v>19</c:v>
                </c:pt>
                <c:pt idx="1">
                  <c:v>7</c:v>
                </c:pt>
                <c:pt idx="2">
                  <c:v>6</c:v>
                </c:pt>
                <c:pt idx="3">
                  <c:v>4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4-BE05-4111-8B42-360E406060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6160911286865047"/>
          <c:y val="2.1529600466608291E-3"/>
          <c:w val="0.52914216549142357"/>
          <c:h val="0.990439632545931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/>
    </cs:fontRef>
    <cs:spPr/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5D78FC6-CE17-4259-A63C-DDFC12E048FC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>
              <a:buNone/>
            </a:pPr>
            <a:r>
              <a:rPr lang="en-US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บทสรุปของหลักสูตร</a:t>
            </a:r>
            <a:r>
              <a:rPr lang="en-US" sz="1200" b="0" i="0" baseline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การบรรยาย และอื่นๆ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5D78FC6-CE17-4259-A63C-DDFC12E048FC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10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>
              <a:buNone/>
            </a:pPr>
            <a:r>
              <a:rPr lang="en-US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รายละเอียดเริ่มต้นของหลักสูตร </a:t>
            </a:r>
            <a:r>
              <a:rPr lang="en-US" sz="1200" b="0" i="0" baseline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และ/หรือหนังสือ/อุปกรณ์การเรียนที่ต้องใช้ในชั้นเรียน/โครงการ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5D78FC6-CE17-4259-A63C-DDFC12E048FC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>
              <a:buNone/>
            </a:pPr>
            <a:r>
              <a:rPr lang="en-US" sz="1200" b="0" i="0" baseline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ตารางที่ออกแบบสำหรับคาบเวลา/วัตถุประสงค์เพิ่มเติม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5D78FC6-CE17-4259-A63C-DDFC12E048FC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>
              <a:buNone/>
            </a:pPr>
            <a:r>
              <a:rPr lang="en-US" sz="1200" b="0" i="0" baseline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บันทึกย่อสำหรับบทนำ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5D78FC6-CE17-4259-A63C-DDFC12E048FC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>
              <a:buNone/>
            </a:pPr>
            <a:r>
              <a:rPr lang="en-US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วัตถุประสงค์</a:t>
            </a:r>
            <a:r>
              <a:rPr lang="en-US" sz="1200" b="0" i="0" baseline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สำหรับคำแนะนำ และผลลัพธ์ที่คาดหวังและ/หรือทักษะที่ได้จากการเรียนรู้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5D78FC6-CE17-4259-A63C-DDFC12E048FC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>
              <a:buNone/>
            </a:pPr>
            <a:r>
              <a:rPr lang="en-US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รายการ</a:t>
            </a:r>
            <a:r>
              <a:rPr lang="en-US" sz="1200" b="0" i="0" baseline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คำศัพท์ที่เกี่ยวข้อง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5D78FC6-CE17-4259-A63C-DDFC12E048FC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6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>
              <a:buNone/>
            </a:pPr>
            <a:r>
              <a:rPr lang="en-US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รายการกระบวนการและขั้นตอน</a:t>
            </a:r>
            <a:r>
              <a:rPr lang="en-US" sz="1200" b="0" i="0" baseline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หรือภาพนิ่งการบรรยายพร้อมสื่อ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5D78FC6-CE17-4259-A63C-DDFC12E048FC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7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>
              <a:buNone/>
            </a:pPr>
            <a:r>
              <a:rPr lang="en-US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กราฟ/แผนภูมิตัวอย่าง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5D78FC6-CE17-4259-A63C-DDFC12E048FC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8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กราฟ/แผนภูมิตัวอย่าง</a:t>
            </a:r>
          </a:p>
          <a:p>
            <a:pPr marL="0" algn="l" defTabSz="9144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5D78FC6-CE17-4259-A63C-DDFC12E048FC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9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bg>
      <p:bgPr>
        <a:blipFill dpi="0" rotWithShape="1">
          <a:blip r:embed="rId2">
            <a:lum bright="42000" contrast="-68000"/>
          </a:blip>
          <a:srcRect/>
          <a:stretch>
            <a:fillRect l="-30000" t="-20000" r="-2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743653DA-8BF4-4869-96FE-9BCF43372D46}" type="datetime8">
              <a:rPr lang="en-US" smtClean="0"/>
              <a:pPr algn="ctr"/>
              <a:t>6/8/2021 10:29 AM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6/8/2021 10:29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6/8/2021 10:29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8">
              <a:rPr lang="en-US" smtClean="0"/>
              <a:pPr/>
              <a:t>6/8/2021 10:29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8">
              <a:rPr lang="en-US" smtClean="0"/>
              <a:pPr/>
              <a:t>6/8/2021 10:29 AM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5F1E3E-4B2F-4895-B65E-28B2E64F39F6}" type="datetime8">
              <a:rPr lang="en-US" smtClean="0"/>
              <a:pPr/>
              <a:t>6/8/2021 10:29 AM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085435-8225-4333-BFFA-0096413F0D76}" type="datetime8">
              <a:rPr lang="en-US" smtClean="0"/>
              <a:pPr/>
              <a:t>6/8/2021 10:29 AM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en-US" smtClean="0"/>
              <a:pPr/>
              <a:t>6/8/2021 10:29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8">
              <a:rPr lang="en-US" smtClean="0"/>
              <a:pPr/>
              <a:t>6/8/2021 10:29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8">
              <a:rPr lang="en-US" smtClean="0"/>
              <a:pPr/>
              <a:t>6/8/2021 10:29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pic>
        <p:nvPicPr>
          <p:cNvPr id="8" name="Picture 7" descr="sm_penci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2648" y="1755648"/>
            <a:ext cx="1615307" cy="2145615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1E20EC5-AC53-4169-941E-EDF10CD23748}" type="datetime8">
              <a:rPr lang="en-US" smtClean="0"/>
              <a:pPr/>
              <a:t>6/8/2021 10:29 AM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6/8/2021 10:29 AM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2286000" y="4343400"/>
            <a:ext cx="6477000" cy="1447800"/>
          </a:xfrm>
        </p:spPr>
        <p:txBody>
          <a:bodyPr>
            <a:normAutofit/>
          </a:bodyPr>
          <a:lstStyle/>
          <a:p>
            <a:pPr algn="l" defTabSz="914400">
              <a:spcBef>
                <a:spcPts val="0"/>
              </a:spcBef>
              <a:buNone/>
            </a:pPr>
            <a:r>
              <a:rPr lang="th-TH" sz="3600" b="1" dirty="0">
                <a:solidFill>
                  <a:srgbClr val="3891A7">
                    <a:lumMod val="75000"/>
                  </a:srgb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รายงานผลการดำเนินงาน</a:t>
            </a:r>
            <a:br>
              <a:rPr lang="th-TH" sz="3600" b="1" dirty="0">
                <a:solidFill>
                  <a:srgbClr val="3891A7">
                    <a:lumMod val="75000"/>
                  </a:srgb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3600" b="1" dirty="0">
                <a:solidFill>
                  <a:srgbClr val="3891A7">
                    <a:lumMod val="75000"/>
                  </a:srgb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ประจำเดือนพฤษภาคม 2564</a:t>
            </a:r>
            <a:endParaRPr lang="en-US" sz="3600" b="1" i="0" baseline="0" dirty="0">
              <a:solidFill>
                <a:srgbClr val="3891A7">
                  <a:lumMod val="75000"/>
                </a:srgb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th-TH" sz="2600" b="1" i="0" dirty="0">
                <a:solidFill>
                  <a:srgbClr val="FFFF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ศูนย์สุขภาพชุมชน มหาวิทยาลัยราชภัฏอุบลราชธานี</a:t>
            </a:r>
            <a:endParaRPr lang="en-US" sz="2600" b="1" i="0" dirty="0">
              <a:solidFill>
                <a:srgbClr val="FFFFFF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แผนภูมิ 3">
            <a:extLst>
              <a:ext uri="{FF2B5EF4-FFF2-40B4-BE49-F238E27FC236}">
                <a16:creationId xmlns:a16="http://schemas.microsoft.com/office/drawing/2014/main" id="{C2C6339A-34EF-4152-BBDF-954746DE16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372984"/>
              </p:ext>
            </p:extLst>
          </p:nvPr>
        </p:nvGraphicFramePr>
        <p:xfrm>
          <a:off x="-36512" y="129636"/>
          <a:ext cx="9180512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8B9B9410-819E-47E2-AF0C-12EA80787D7E}"/>
              </a:ext>
            </a:extLst>
          </p:cNvPr>
          <p:cNvSpPr/>
          <p:nvPr/>
        </p:nvSpPr>
        <p:spPr>
          <a:xfrm>
            <a:off x="1812879" y="3717032"/>
            <a:ext cx="551824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Forte" panose="03060902040502070203" pitchFamily="66" charset="0"/>
              </a:rPr>
              <a:t>Thank you</a:t>
            </a:r>
            <a:endParaRPr lang="en-US" sz="9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3E25D103-0C42-4E66-AF69-287BE0AC80E4}"/>
              </a:ext>
            </a:extLst>
          </p:cNvPr>
          <p:cNvSpPr/>
          <p:nvPr/>
        </p:nvSpPr>
        <p:spPr>
          <a:xfrm>
            <a:off x="431540" y="2060848"/>
            <a:ext cx="828092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30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Forte" panose="03060902040502070203" pitchFamily="66" charset="0"/>
              </a:rPr>
              <a:t>Primary Cate Unit</a:t>
            </a:r>
            <a:endParaRPr lang="en-US" sz="7200" b="1" cap="none" spc="30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58058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spcBef>
                <a:spcPts val="0"/>
              </a:spcBef>
              <a:buNone/>
            </a:pPr>
            <a:r>
              <a:rPr lang="en-US" sz="4800" b="1" i="0" dirty="0" err="1">
                <a:solidFill>
                  <a:srgbClr val="4F271C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ข้อมูล</a:t>
            </a:r>
            <a:endParaRPr lang="en-US" sz="4800" b="1" i="0" dirty="0">
              <a:solidFill>
                <a:srgbClr val="4F271C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609600" y="1752600"/>
            <a:ext cx="3886200" cy="4572000"/>
          </a:xfrm>
          <a:ln w="19050" cmpd="dbl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320040" indent="-320040" algn="l" defTabSz="914400">
              <a:spcBef>
                <a:spcPts val="700"/>
              </a:spcBef>
              <a:buClr>
                <a:srgbClr val="FEB80A"/>
              </a:buClr>
              <a:buSzPct val="60000"/>
              <a:buFont typeface="Wingdings"/>
              <a:buChar char="Ø"/>
            </a:pPr>
            <a:r>
              <a:rPr lang="th-TH" sz="4000" b="1" dirty="0"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จำนวนผู้มีสิทธิรักษา</a:t>
            </a:r>
          </a:p>
          <a:p>
            <a:pPr marL="320040" indent="-320040" algn="l" defTabSz="914400">
              <a:spcBef>
                <a:spcPts val="700"/>
              </a:spcBef>
              <a:buClr>
                <a:srgbClr val="FEB80A"/>
              </a:buClr>
              <a:buSzPct val="60000"/>
              <a:buFont typeface="Wingdings"/>
              <a:buChar char="Ø"/>
            </a:pPr>
            <a:r>
              <a:rPr lang="th-TH" sz="4000" b="1" dirty="0">
                <a:solidFill>
                  <a:srgbClr val="000000"/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รายงานประชากรแยกตามกลุ่มอายุ/เพศ </a:t>
            </a:r>
          </a:p>
          <a:p>
            <a:pPr marL="320040" indent="-320040" algn="l" defTabSz="914400">
              <a:spcBef>
                <a:spcPts val="700"/>
              </a:spcBef>
              <a:buClr>
                <a:srgbClr val="FEB80A"/>
              </a:buClr>
              <a:buSzPct val="60000"/>
              <a:buFont typeface="Wingdings"/>
              <a:buChar char="Ø"/>
            </a:pPr>
            <a:r>
              <a:rPr lang="th-TH" sz="4000" b="1" dirty="0"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สถิติการเข้ารับบริการ</a:t>
            </a:r>
          </a:p>
          <a:p>
            <a:pPr marL="320040" indent="-320040" algn="l" defTabSz="914400">
              <a:spcBef>
                <a:spcPts val="700"/>
              </a:spcBef>
              <a:buClr>
                <a:srgbClr val="FEB80A"/>
              </a:buClr>
              <a:buSzPct val="60000"/>
              <a:buFont typeface="Wingdings"/>
              <a:buChar char="Ø"/>
            </a:pPr>
            <a:r>
              <a:rPr lang="th-TH" sz="4000" b="1" dirty="0"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สถิติการส่งต่อ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>
          <a:xfrm>
            <a:off x="4844901" y="1752600"/>
            <a:ext cx="3886200" cy="4572000"/>
          </a:xfrm>
          <a:ln w="12700" cmpd="dbl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thaiDist">
              <a:buClr>
                <a:srgbClr val="FEB80A"/>
              </a:buClr>
              <a:buFont typeface="Wingdings"/>
              <a:buChar char="Ø"/>
            </a:pPr>
            <a:r>
              <a:rPr lang="th-TH" sz="4000" b="1" dirty="0">
                <a:solidFill>
                  <a:srgbClr val="000000"/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โรงพยาบาลส่งต่อ</a:t>
            </a:r>
            <a:endParaRPr lang="th-TH" sz="4000" b="1" dirty="0">
              <a:effectLst/>
              <a:latin typeface="TH Niramit AS" panose="02000506000000020004" pitchFamily="2" charset="-34"/>
              <a:ea typeface="Calibri" panose="020F0502020204030204" pitchFamily="34" charset="0"/>
              <a:cs typeface="TH Niramit AS" panose="02000506000000020004" pitchFamily="2" charset="-34"/>
            </a:endParaRPr>
          </a:p>
          <a:p>
            <a:pPr marL="320040" indent="-320040" algn="thaiDist" defTabSz="914400">
              <a:spcBef>
                <a:spcPts val="700"/>
              </a:spcBef>
              <a:buClr>
                <a:srgbClr val="FEB80A"/>
              </a:buClr>
              <a:buSzPct val="60000"/>
              <a:buFont typeface="Wingdings"/>
              <a:buChar char="Ø"/>
            </a:pPr>
            <a:r>
              <a:rPr lang="th-TH" sz="4000" b="1" dirty="0"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รายการส่งตัวของศูนย์สุขภาพชุมชน </a:t>
            </a:r>
          </a:p>
          <a:p>
            <a:pPr marL="320040" indent="-320040" algn="thaiDist" defTabSz="914400">
              <a:spcBef>
                <a:spcPts val="700"/>
              </a:spcBef>
              <a:buClr>
                <a:srgbClr val="FEB80A"/>
              </a:buClr>
              <a:buSzPct val="60000"/>
              <a:buFont typeface="Wingdings"/>
              <a:buChar char="Ø"/>
            </a:pPr>
            <a:r>
              <a:rPr lang="th-TH" sz="4000" b="1" dirty="0"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10 อันดับโรคที่พบในศูนย์สุขภาพชุมชน</a:t>
            </a:r>
            <a:endParaRPr lang="th-TH" sz="4000" b="0" i="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320040" indent="-320040" algn="l" defTabSz="914400">
              <a:spcBef>
                <a:spcPts val="700"/>
              </a:spcBef>
              <a:buClr>
                <a:srgbClr val="FEB80A"/>
              </a:buClr>
              <a:buSzPct val="60000"/>
              <a:buFont typeface="Wingdings"/>
              <a:buChar char=""/>
            </a:pPr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700"/>
              </a:spcBef>
              <a:buClr>
                <a:srgbClr val="FEB80A"/>
              </a:buClr>
              <a:buSzPct val="60000"/>
            </a:pPr>
            <a:r>
              <a:rPr lang="th-TH" sz="4400" b="1" dirty="0"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จำนวนผู้มีสิทธิรักษา</a:t>
            </a:r>
          </a:p>
        </p:txBody>
      </p:sp>
      <p:graphicFrame>
        <p:nvGraphicFramePr>
          <p:cNvPr id="4" name="แผนภูมิ 3">
            <a:extLst>
              <a:ext uri="{FF2B5EF4-FFF2-40B4-BE49-F238E27FC236}">
                <a16:creationId xmlns:a16="http://schemas.microsoft.com/office/drawing/2014/main" id="{C01F8E4F-AD10-4821-9E65-CE1BF08E38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7968635"/>
              </p:ext>
            </p:extLst>
          </p:nvPr>
        </p:nvGraphicFramePr>
        <p:xfrm>
          <a:off x="395536" y="1844824"/>
          <a:ext cx="837051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700"/>
              </a:spcBef>
              <a:buClr>
                <a:srgbClr val="FEB80A"/>
              </a:buClr>
              <a:buSzPct val="60000"/>
            </a:pPr>
            <a:r>
              <a:rPr lang="th-TH" sz="4400" b="1" dirty="0">
                <a:solidFill>
                  <a:srgbClr val="000000"/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รายงานประชากรแยกตามกลุ่มอายุ/เพศ </a:t>
            </a:r>
          </a:p>
        </p:txBody>
      </p:sp>
      <p:graphicFrame>
        <p:nvGraphicFramePr>
          <p:cNvPr id="3" name="ตาราง 2">
            <a:extLst>
              <a:ext uri="{FF2B5EF4-FFF2-40B4-BE49-F238E27FC236}">
                <a16:creationId xmlns:a16="http://schemas.microsoft.com/office/drawing/2014/main" id="{5F02F70C-9696-4758-BC06-FCA710F578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697050"/>
              </p:ext>
            </p:extLst>
          </p:nvPr>
        </p:nvGraphicFramePr>
        <p:xfrm>
          <a:off x="2771800" y="1268760"/>
          <a:ext cx="6264692" cy="55012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4956">
                  <a:extLst>
                    <a:ext uri="{9D8B030D-6E8A-4147-A177-3AD203B41FA5}">
                      <a16:colId xmlns:a16="http://schemas.microsoft.com/office/drawing/2014/main" val="2867488053"/>
                    </a:ext>
                  </a:extLst>
                </a:gridCol>
                <a:gridCol w="894956">
                  <a:extLst>
                    <a:ext uri="{9D8B030D-6E8A-4147-A177-3AD203B41FA5}">
                      <a16:colId xmlns:a16="http://schemas.microsoft.com/office/drawing/2014/main" val="3584954980"/>
                    </a:ext>
                  </a:extLst>
                </a:gridCol>
                <a:gridCol w="894956">
                  <a:extLst>
                    <a:ext uri="{9D8B030D-6E8A-4147-A177-3AD203B41FA5}">
                      <a16:colId xmlns:a16="http://schemas.microsoft.com/office/drawing/2014/main" val="3168192989"/>
                    </a:ext>
                  </a:extLst>
                </a:gridCol>
                <a:gridCol w="894956">
                  <a:extLst>
                    <a:ext uri="{9D8B030D-6E8A-4147-A177-3AD203B41FA5}">
                      <a16:colId xmlns:a16="http://schemas.microsoft.com/office/drawing/2014/main" val="3100830927"/>
                    </a:ext>
                  </a:extLst>
                </a:gridCol>
                <a:gridCol w="894956">
                  <a:extLst>
                    <a:ext uri="{9D8B030D-6E8A-4147-A177-3AD203B41FA5}">
                      <a16:colId xmlns:a16="http://schemas.microsoft.com/office/drawing/2014/main" val="3666093911"/>
                    </a:ext>
                  </a:extLst>
                </a:gridCol>
                <a:gridCol w="894956">
                  <a:extLst>
                    <a:ext uri="{9D8B030D-6E8A-4147-A177-3AD203B41FA5}">
                      <a16:colId xmlns:a16="http://schemas.microsoft.com/office/drawing/2014/main" val="220530343"/>
                    </a:ext>
                  </a:extLst>
                </a:gridCol>
                <a:gridCol w="894956">
                  <a:extLst>
                    <a:ext uri="{9D8B030D-6E8A-4147-A177-3AD203B41FA5}">
                      <a16:colId xmlns:a16="http://schemas.microsoft.com/office/drawing/2014/main" val="362641742"/>
                    </a:ext>
                  </a:extLst>
                </a:gridCol>
              </a:tblGrid>
              <a:tr h="2619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th-TH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กลุ่มอายุ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th-TH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เพศชาย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th-TH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ร้อยละ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th-TH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เพศหญิง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th-TH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ร้อยละ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th-TH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รวม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th-TH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ร้อยละ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 anchor="ctr"/>
                </a:tc>
                <a:extLst>
                  <a:ext uri="{0D108BD9-81ED-4DB2-BD59-A6C34878D82A}">
                    <a16:rowId xmlns:a16="http://schemas.microsoft.com/office/drawing/2014/main" val="714123994"/>
                  </a:ext>
                </a:extLst>
              </a:tr>
              <a:tr h="2619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0 - 4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11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0.24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8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0.18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19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0.42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extLst>
                  <a:ext uri="{0D108BD9-81ED-4DB2-BD59-A6C34878D82A}">
                    <a16:rowId xmlns:a16="http://schemas.microsoft.com/office/drawing/2014/main" val="1260191715"/>
                  </a:ext>
                </a:extLst>
              </a:tr>
              <a:tr h="2619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5 - 9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1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0.02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2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0.04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3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0.07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extLst>
                  <a:ext uri="{0D108BD9-81ED-4DB2-BD59-A6C34878D82A}">
                    <a16:rowId xmlns:a16="http://schemas.microsoft.com/office/drawing/2014/main" val="497873011"/>
                  </a:ext>
                </a:extLst>
              </a:tr>
              <a:tr h="2619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10 - 14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0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00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1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0.02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1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0.02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extLst>
                  <a:ext uri="{0D108BD9-81ED-4DB2-BD59-A6C34878D82A}">
                    <a16:rowId xmlns:a16="http://schemas.microsoft.com/office/drawing/2014/main" val="402495464"/>
                  </a:ext>
                </a:extLst>
              </a:tr>
              <a:tr h="2619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15 - 19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9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0.20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41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0.90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50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1.09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extLst>
                  <a:ext uri="{0D108BD9-81ED-4DB2-BD59-A6C34878D82A}">
                    <a16:rowId xmlns:a16="http://schemas.microsoft.com/office/drawing/2014/main" val="497855429"/>
                  </a:ext>
                </a:extLst>
              </a:tr>
              <a:tr h="2619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dirty="0">
                          <a:solidFill>
                            <a:srgbClr val="C00000"/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20 - 24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dirty="0">
                          <a:solidFill>
                            <a:srgbClr val="C00000"/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898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C00000"/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19.66</a:t>
                      </a:r>
                      <a:endParaRPr lang="en-US" sz="1600">
                        <a:solidFill>
                          <a:srgbClr val="C00000"/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solidFill>
                            <a:srgbClr val="C00000"/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3</a:t>
                      </a:r>
                      <a:r>
                        <a:rPr lang="en-US" sz="1600">
                          <a:solidFill>
                            <a:srgbClr val="C00000"/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,</a:t>
                      </a:r>
                      <a:r>
                        <a:rPr lang="th-TH" sz="1600">
                          <a:solidFill>
                            <a:srgbClr val="C00000"/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066</a:t>
                      </a:r>
                      <a:endParaRPr lang="en-US" sz="1600">
                        <a:solidFill>
                          <a:srgbClr val="C00000"/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C00000"/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67.13</a:t>
                      </a:r>
                      <a:endParaRPr lang="en-US" sz="1600">
                        <a:solidFill>
                          <a:srgbClr val="C00000"/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dirty="0">
                          <a:solidFill>
                            <a:srgbClr val="C00000"/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3</a:t>
                      </a: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,</a:t>
                      </a:r>
                      <a:r>
                        <a:rPr lang="th-TH" sz="1600" dirty="0">
                          <a:solidFill>
                            <a:srgbClr val="C00000"/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964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86.80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extLst>
                  <a:ext uri="{0D108BD9-81ED-4DB2-BD59-A6C34878D82A}">
                    <a16:rowId xmlns:a16="http://schemas.microsoft.com/office/drawing/2014/main" val="653930861"/>
                  </a:ext>
                </a:extLst>
              </a:tr>
              <a:tr h="2619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25 - 29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110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2.41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80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1.75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190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4.16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extLst>
                  <a:ext uri="{0D108BD9-81ED-4DB2-BD59-A6C34878D82A}">
                    <a16:rowId xmlns:a16="http://schemas.microsoft.com/office/drawing/2014/main" val="1614797054"/>
                  </a:ext>
                </a:extLst>
              </a:tr>
              <a:tr h="2619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30 - 34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56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1.23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60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1.31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116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2.54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extLst>
                  <a:ext uri="{0D108BD9-81ED-4DB2-BD59-A6C34878D82A}">
                    <a16:rowId xmlns:a16="http://schemas.microsoft.com/office/drawing/2014/main" val="2828336319"/>
                  </a:ext>
                </a:extLst>
              </a:tr>
              <a:tr h="2619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35 - 39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30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0.74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29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0.63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59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1.29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extLst>
                  <a:ext uri="{0D108BD9-81ED-4DB2-BD59-A6C34878D82A}">
                    <a16:rowId xmlns:a16="http://schemas.microsoft.com/office/drawing/2014/main" val="2385196022"/>
                  </a:ext>
                </a:extLst>
              </a:tr>
              <a:tr h="2619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40 - 44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34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0.28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21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0.46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55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1.20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extLst>
                  <a:ext uri="{0D108BD9-81ED-4DB2-BD59-A6C34878D82A}">
                    <a16:rowId xmlns:a16="http://schemas.microsoft.com/office/drawing/2014/main" val="3181146510"/>
                  </a:ext>
                </a:extLst>
              </a:tr>
              <a:tr h="2619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45 - 49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13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0.26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21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0.46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34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0.74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extLst>
                  <a:ext uri="{0D108BD9-81ED-4DB2-BD59-A6C34878D82A}">
                    <a16:rowId xmlns:a16="http://schemas.microsoft.com/office/drawing/2014/main" val="3419020533"/>
                  </a:ext>
                </a:extLst>
              </a:tr>
              <a:tr h="2619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50 - 54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12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0.26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13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0.28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25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0.55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extLst>
                  <a:ext uri="{0D108BD9-81ED-4DB2-BD59-A6C34878D82A}">
                    <a16:rowId xmlns:a16="http://schemas.microsoft.com/office/drawing/2014/main" val="2434577820"/>
                  </a:ext>
                </a:extLst>
              </a:tr>
              <a:tr h="2619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55 - 59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13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0.28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10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0.22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23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0.50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extLst>
                  <a:ext uri="{0D108BD9-81ED-4DB2-BD59-A6C34878D82A}">
                    <a16:rowId xmlns:a16="http://schemas.microsoft.com/office/drawing/2014/main" val="1696874651"/>
                  </a:ext>
                </a:extLst>
              </a:tr>
              <a:tr h="2619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60 - 64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16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0.35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5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0.11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21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0.46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extLst>
                  <a:ext uri="{0D108BD9-81ED-4DB2-BD59-A6C34878D82A}">
                    <a16:rowId xmlns:a16="http://schemas.microsoft.com/office/drawing/2014/main" val="1826013390"/>
                  </a:ext>
                </a:extLst>
              </a:tr>
              <a:tr h="2619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65 - 69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0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0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1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0.02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1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0.02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extLst>
                  <a:ext uri="{0D108BD9-81ED-4DB2-BD59-A6C34878D82A}">
                    <a16:rowId xmlns:a16="http://schemas.microsoft.com/office/drawing/2014/main" val="685198296"/>
                  </a:ext>
                </a:extLst>
              </a:tr>
              <a:tr h="2619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70 - 74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1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0.02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1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0.02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2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0.04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extLst>
                  <a:ext uri="{0D108BD9-81ED-4DB2-BD59-A6C34878D82A}">
                    <a16:rowId xmlns:a16="http://schemas.microsoft.com/office/drawing/2014/main" val="3320583907"/>
                  </a:ext>
                </a:extLst>
              </a:tr>
              <a:tr h="2619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75 - 79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1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0.02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0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0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1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0.02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extLst>
                  <a:ext uri="{0D108BD9-81ED-4DB2-BD59-A6C34878D82A}">
                    <a16:rowId xmlns:a16="http://schemas.microsoft.com/office/drawing/2014/main" val="1118529369"/>
                  </a:ext>
                </a:extLst>
              </a:tr>
              <a:tr h="2619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85 - 89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0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0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1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0.02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1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0.02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extLst>
                  <a:ext uri="{0D108BD9-81ED-4DB2-BD59-A6C34878D82A}">
                    <a16:rowId xmlns:a16="http://schemas.microsoft.com/office/drawing/2014/main" val="3411097428"/>
                  </a:ext>
                </a:extLst>
              </a:tr>
              <a:tr h="2619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95-99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1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0.02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0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0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1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0.02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extLst>
                  <a:ext uri="{0D108BD9-81ED-4DB2-BD59-A6C34878D82A}">
                    <a16:rowId xmlns:a16="http://schemas.microsoft.com/office/drawing/2014/main" val="4105108477"/>
                  </a:ext>
                </a:extLst>
              </a:tr>
              <a:tr h="2619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N/A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1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0.02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0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0.02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1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0.02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extLst>
                  <a:ext uri="{0D108BD9-81ED-4DB2-BD59-A6C34878D82A}">
                    <a16:rowId xmlns:a16="http://schemas.microsoft.com/office/drawing/2014/main" val="5635977"/>
                  </a:ext>
                </a:extLst>
              </a:tr>
              <a:tr h="2619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รวม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1,207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26.43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3,360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73.57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4,567</a:t>
                      </a:r>
                      <a:endParaRPr lang="en-US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JS Sarunya" panose="02000000000000000000" pitchFamily="50" charset="0"/>
                          <a:cs typeface="JS Sarunya" panose="02000000000000000000" pitchFamily="50" charset="0"/>
                        </a:rPr>
                        <a:t>100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JS Sarunya" panose="02000000000000000000" pitchFamily="50" charset="0"/>
                        <a:ea typeface="Calibri" panose="020F0502020204030204" pitchFamily="34" charset="0"/>
                        <a:cs typeface="JS Sarunya" panose="02000000000000000000" pitchFamily="50" charset="0"/>
                      </a:endParaRPr>
                    </a:p>
                  </a:txBody>
                  <a:tcPr marL="56647" marR="56647" marT="0" marB="0"/>
                </a:tc>
                <a:extLst>
                  <a:ext uri="{0D108BD9-81ED-4DB2-BD59-A6C34878D82A}">
                    <a16:rowId xmlns:a16="http://schemas.microsoft.com/office/drawing/2014/main" val="1522521832"/>
                  </a:ext>
                </a:extLst>
              </a:tr>
            </a:tbl>
          </a:graphicData>
        </a:graphic>
      </p:graphicFrame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246C67C9-7459-494B-B7DE-262C187B7AC4}"/>
              </a:ext>
            </a:extLst>
          </p:cNvPr>
          <p:cNvSpPr/>
          <p:nvPr/>
        </p:nvSpPr>
        <p:spPr>
          <a:xfrm>
            <a:off x="2771800" y="2564904"/>
            <a:ext cx="6264692" cy="288032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6EC8D2CC-E375-4C84-B476-EE4CA83311C4}"/>
              </a:ext>
            </a:extLst>
          </p:cNvPr>
          <p:cNvSpPr txBox="1"/>
          <p:nvPr/>
        </p:nvSpPr>
        <p:spPr>
          <a:xfrm>
            <a:off x="15743" y="3995678"/>
            <a:ext cx="2771800" cy="2862322"/>
          </a:xfrm>
          <a:prstGeom prst="rect">
            <a:avLst/>
          </a:prstGeom>
          <a:solidFill>
            <a:schemeClr val="accent2">
              <a:lumMod val="20000"/>
              <a:lumOff val="80000"/>
              <a:alpha val="65000"/>
            </a:schemeClr>
          </a:solidFill>
        </p:spPr>
        <p:txBody>
          <a:bodyPr wrap="square">
            <a:spAutoFit/>
          </a:bodyPr>
          <a:lstStyle/>
          <a:p>
            <a:r>
              <a:rPr lang="th-TH" dirty="0">
                <a:solidFill>
                  <a:srgbClr val="000000"/>
                </a:solidFill>
                <a:effectLst/>
                <a:latin typeface="JS Sarunya" panose="02000000000000000000" pitchFamily="50" charset="0"/>
                <a:ea typeface="Calibri" panose="020F0502020204030204" pitchFamily="34" charset="0"/>
                <a:cs typeface="JS Sarunya" panose="02000000000000000000" pitchFamily="50" charset="0"/>
              </a:rPr>
              <a:t>20-24 ปี มากที่สุด </a:t>
            </a:r>
            <a:r>
              <a:rPr lang="en-US" dirty="0">
                <a:solidFill>
                  <a:srgbClr val="000000"/>
                </a:solidFill>
                <a:effectLst/>
                <a:latin typeface="JS Sarunya" panose="02000000000000000000" pitchFamily="50" charset="0"/>
                <a:ea typeface="Calibri" panose="020F0502020204030204" pitchFamily="34" charset="0"/>
                <a:cs typeface="JS Sarunya" panose="02000000000000000000" pitchFamily="50" charset="0"/>
              </a:rPr>
              <a:t>3,9</a:t>
            </a:r>
            <a:r>
              <a:rPr lang="th-TH" dirty="0">
                <a:solidFill>
                  <a:srgbClr val="000000"/>
                </a:solidFill>
                <a:effectLst/>
                <a:latin typeface="JS Sarunya" panose="02000000000000000000" pitchFamily="50" charset="0"/>
                <a:ea typeface="Calibri" panose="020F0502020204030204" pitchFamily="34" charset="0"/>
                <a:cs typeface="JS Sarunya" panose="02000000000000000000" pitchFamily="50" charset="0"/>
              </a:rPr>
              <a:t>64 คน </a:t>
            </a:r>
          </a:p>
          <a:p>
            <a:r>
              <a:rPr lang="th-TH" dirty="0">
                <a:solidFill>
                  <a:srgbClr val="000000"/>
                </a:solidFill>
                <a:effectLst/>
                <a:latin typeface="JS Sarunya" panose="02000000000000000000" pitchFamily="50" charset="0"/>
                <a:ea typeface="Calibri" panose="020F0502020204030204" pitchFamily="34" charset="0"/>
                <a:cs typeface="JS Sarunya" panose="02000000000000000000" pitchFamily="50" charset="0"/>
              </a:rPr>
              <a:t>คิดเป็นร้อยละ 86.80 </a:t>
            </a:r>
          </a:p>
          <a:p>
            <a:r>
              <a:rPr lang="th-TH" dirty="0">
                <a:solidFill>
                  <a:srgbClr val="000000"/>
                </a:solidFill>
                <a:effectLst/>
                <a:latin typeface="JS Sarunya" panose="02000000000000000000" pitchFamily="50" charset="0"/>
                <a:ea typeface="Calibri" panose="020F0502020204030204" pitchFamily="34" charset="0"/>
                <a:cs typeface="JS Sarunya" panose="02000000000000000000" pitchFamily="50" charset="0"/>
              </a:rPr>
              <a:t>ช่วงอายุ </a:t>
            </a:r>
            <a:r>
              <a:rPr lang="en-US" dirty="0">
                <a:solidFill>
                  <a:srgbClr val="000000"/>
                </a:solidFill>
                <a:effectLst/>
                <a:latin typeface="JS Sarunya" panose="02000000000000000000" pitchFamily="50" charset="0"/>
                <a:ea typeface="Calibri" panose="020F0502020204030204" pitchFamily="34" charset="0"/>
                <a:cs typeface="JS Sarunya" panose="02000000000000000000" pitchFamily="50" charset="0"/>
              </a:rPr>
              <a:t>25-29</a:t>
            </a:r>
            <a:r>
              <a:rPr lang="th-TH" dirty="0">
                <a:solidFill>
                  <a:srgbClr val="000000"/>
                </a:solidFill>
                <a:effectLst/>
                <a:latin typeface="JS Sarunya" panose="02000000000000000000" pitchFamily="50" charset="0"/>
                <a:ea typeface="Calibri" panose="020F0502020204030204" pitchFamily="34" charset="0"/>
                <a:cs typeface="JS Sarunya" panose="02000000000000000000" pitchFamily="50" charset="0"/>
              </a:rPr>
              <a:t> ปี </a:t>
            </a:r>
            <a:r>
              <a:rPr lang="th-TH" dirty="0">
                <a:solidFill>
                  <a:srgbClr val="000000"/>
                </a:solidFill>
                <a:latin typeface="JS Sarunya" panose="02000000000000000000" pitchFamily="50" charset="0"/>
                <a:ea typeface="Calibri" panose="020F0502020204030204" pitchFamily="34" charset="0"/>
                <a:cs typeface="JS Sarunya" panose="02000000000000000000" pitchFamily="50" charset="0"/>
              </a:rPr>
              <a:t>ร้อยละ 4.16 </a:t>
            </a:r>
            <a:endParaRPr lang="th-TH" dirty="0">
              <a:solidFill>
                <a:srgbClr val="000000"/>
              </a:solidFill>
              <a:effectLst/>
              <a:latin typeface="JS Sarunya" panose="02000000000000000000" pitchFamily="50" charset="0"/>
              <a:ea typeface="Calibri" panose="020F0502020204030204" pitchFamily="34" charset="0"/>
              <a:cs typeface="JS Sarunya" panose="02000000000000000000" pitchFamily="50" charset="0"/>
            </a:endParaRPr>
          </a:p>
          <a:p>
            <a:r>
              <a:rPr lang="th-TH" dirty="0">
                <a:solidFill>
                  <a:srgbClr val="000000"/>
                </a:solidFill>
                <a:effectLst/>
                <a:latin typeface="JS Sarunya" panose="02000000000000000000" pitchFamily="50" charset="0"/>
                <a:ea typeface="Calibri" panose="020F0502020204030204" pitchFamily="34" charset="0"/>
                <a:cs typeface="JS Sarunya" panose="02000000000000000000" pitchFamily="50" charset="0"/>
              </a:rPr>
              <a:t> 30-34 ปี  คิดเป็นร้อยละ 2.54 </a:t>
            </a:r>
          </a:p>
          <a:p>
            <a:r>
              <a:rPr lang="th-TH" dirty="0">
                <a:solidFill>
                  <a:srgbClr val="000000"/>
                </a:solidFill>
                <a:effectLst/>
                <a:latin typeface="JS Sarunya" panose="02000000000000000000" pitchFamily="50" charset="0"/>
                <a:ea typeface="Calibri" panose="020F0502020204030204" pitchFamily="34" charset="0"/>
                <a:cs typeface="JS Sarunya" panose="02000000000000000000" pitchFamily="50" charset="0"/>
              </a:rPr>
              <a:t>เพศชาย 1,207 คน ร้อยละ 26.43 </a:t>
            </a:r>
          </a:p>
          <a:p>
            <a:r>
              <a:rPr lang="th-TH" dirty="0">
                <a:solidFill>
                  <a:srgbClr val="000000"/>
                </a:solidFill>
                <a:effectLst/>
                <a:latin typeface="JS Sarunya" panose="02000000000000000000" pitchFamily="50" charset="0"/>
                <a:ea typeface="Calibri" panose="020F0502020204030204" pitchFamily="34" charset="0"/>
                <a:cs typeface="JS Sarunya" panose="02000000000000000000" pitchFamily="50" charset="0"/>
              </a:rPr>
              <a:t>เพศหญิง 3,360 คน ร้อยละ 73.57 </a:t>
            </a:r>
          </a:p>
          <a:p>
            <a:r>
              <a:rPr lang="th-TH" dirty="0">
                <a:solidFill>
                  <a:srgbClr val="000000"/>
                </a:solidFill>
                <a:effectLst/>
                <a:latin typeface="JS Sarunya" panose="02000000000000000000" pitchFamily="50" charset="0"/>
                <a:ea typeface="Calibri" panose="020F0502020204030204" pitchFamily="34" charset="0"/>
                <a:cs typeface="JS Sarunya" panose="02000000000000000000" pitchFamily="50" charset="0"/>
              </a:rPr>
              <a:t>กลุ่มช่วงอายุที่มีการเปลี่ยนสิทธิมากที่สุดคือช่วงอายุ 20-24 ปี 25 คน รองลงมาคือ ช่วงอายุ 15-19 ปี 17 คน </a:t>
            </a:r>
            <a:endParaRPr lang="en-US" dirty="0">
              <a:latin typeface="JS Sarunya" panose="02000000000000000000" pitchFamily="50" charset="0"/>
              <a:cs typeface="JS Sarunya" panose="02000000000000000000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spcBef>
                <a:spcPts val="700"/>
              </a:spcBef>
              <a:buClr>
                <a:srgbClr val="FEB80A"/>
              </a:buClr>
              <a:buSzPct val="60000"/>
            </a:pPr>
            <a:r>
              <a:rPr lang="th-TH" sz="4400" b="1" dirty="0"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สถิติการเข้ารับบริการ</a:t>
            </a:r>
          </a:p>
        </p:txBody>
      </p:sp>
      <p:graphicFrame>
        <p:nvGraphicFramePr>
          <p:cNvPr id="6" name="แผนภูมิ 5">
            <a:extLst>
              <a:ext uri="{FF2B5EF4-FFF2-40B4-BE49-F238E27FC236}">
                <a16:creationId xmlns:a16="http://schemas.microsoft.com/office/drawing/2014/main" id="{A3028CC2-7BC9-4ED1-8E05-770942765C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2660078"/>
              </p:ext>
            </p:extLst>
          </p:nvPr>
        </p:nvGraphicFramePr>
        <p:xfrm>
          <a:off x="2699792" y="1897174"/>
          <a:ext cx="6336704" cy="4960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5D51BEC4-7F0E-4A73-9655-519070F85DD6}"/>
              </a:ext>
            </a:extLst>
          </p:cNvPr>
          <p:cNvSpPr txBox="1"/>
          <p:nvPr/>
        </p:nvSpPr>
        <p:spPr>
          <a:xfrm>
            <a:off x="251520" y="1772816"/>
            <a:ext cx="230425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600" dirty="0"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พบว่านักศึกษามาใช้บริการทั้งหมด </a:t>
            </a:r>
            <a:r>
              <a:rPr lang="en-US" sz="2600" dirty="0">
                <a:solidFill>
                  <a:srgbClr val="000000"/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84</a:t>
            </a:r>
            <a:r>
              <a:rPr lang="th-TH" sz="2600" dirty="0">
                <a:solidFill>
                  <a:srgbClr val="FF0000"/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 </a:t>
            </a:r>
            <a:r>
              <a:rPr lang="th-TH" sz="2600" dirty="0"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ครั้ง</a:t>
            </a:r>
            <a:br>
              <a:rPr lang="th-TH" sz="2600" dirty="0"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</a:br>
            <a:r>
              <a:rPr lang="th-TH" sz="2600" dirty="0"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คิดเป็นร้อย</a:t>
            </a:r>
            <a:r>
              <a:rPr lang="th-TH" sz="2600" dirty="0">
                <a:solidFill>
                  <a:srgbClr val="000000"/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ละ </a:t>
            </a:r>
            <a:r>
              <a:rPr lang="en-US" sz="2600" dirty="0">
                <a:solidFill>
                  <a:srgbClr val="FF0000"/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1.65</a:t>
            </a:r>
            <a:r>
              <a:rPr lang="th-TH" sz="2600" dirty="0">
                <a:solidFill>
                  <a:srgbClr val="FF0000"/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 ของผู้มีสิทธิทั้งหมด </a:t>
            </a:r>
            <a:r>
              <a:rPr lang="th-TH" sz="2600" dirty="0"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เพิ่มขึ้นจากปี 2563 จำนวน </a:t>
            </a:r>
            <a:r>
              <a:rPr lang="en-US" sz="2600" dirty="0"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54</a:t>
            </a:r>
            <a:r>
              <a:rPr lang="th-TH" sz="2600" dirty="0"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 ครั้ง แบ่งเป็นสิทธิ </a:t>
            </a:r>
            <a:r>
              <a:rPr lang="en-US" sz="2600" dirty="0"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UC </a:t>
            </a:r>
            <a:r>
              <a:rPr lang="th-TH" sz="2600" dirty="0"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จำนวน </a:t>
            </a:r>
            <a:r>
              <a:rPr lang="en-US" sz="2600" dirty="0">
                <a:solidFill>
                  <a:srgbClr val="000000"/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62</a:t>
            </a:r>
            <a:r>
              <a:rPr lang="th-TH" sz="2600" dirty="0">
                <a:solidFill>
                  <a:srgbClr val="000000"/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 </a:t>
            </a:r>
            <a:r>
              <a:rPr lang="th-TH" sz="2600" dirty="0"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ครั้ง </a:t>
            </a:r>
            <a:br>
              <a:rPr lang="th-TH" sz="2600" dirty="0"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</a:br>
            <a:r>
              <a:rPr lang="th-TH" sz="2600" dirty="0"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คิดเป็นร้อยละ </a:t>
            </a:r>
            <a:r>
              <a:rPr lang="en-US" sz="2600" dirty="0">
                <a:solidFill>
                  <a:srgbClr val="000000"/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73.80</a:t>
            </a:r>
            <a:r>
              <a:rPr lang="th-TH" sz="2600" dirty="0">
                <a:solidFill>
                  <a:srgbClr val="000000"/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 </a:t>
            </a:r>
            <a:r>
              <a:rPr lang="th-TH" sz="2600" dirty="0"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และ</a:t>
            </a:r>
            <a:r>
              <a:rPr lang="en-US" sz="2600" dirty="0"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 Non</a:t>
            </a:r>
            <a:r>
              <a:rPr lang="th-TH" sz="2600" dirty="0"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 </a:t>
            </a:r>
            <a:r>
              <a:rPr lang="en-US" sz="2600" dirty="0"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UC </a:t>
            </a:r>
            <a:r>
              <a:rPr lang="th-TH" sz="2600" dirty="0"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จำนวน </a:t>
            </a:r>
            <a:r>
              <a:rPr lang="en-US" sz="2600" dirty="0">
                <a:solidFill>
                  <a:srgbClr val="000000"/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22 </a:t>
            </a:r>
            <a:r>
              <a:rPr lang="th-TH" sz="2600" dirty="0">
                <a:solidFill>
                  <a:srgbClr val="000000"/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ค</a:t>
            </a:r>
            <a:r>
              <a:rPr lang="th-TH" sz="2600" dirty="0"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รั้ง คิดเป็นร้อยละ </a:t>
            </a:r>
            <a:r>
              <a:rPr lang="en-US" sz="2600" dirty="0"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26.19</a:t>
            </a:r>
            <a:endParaRPr lang="en-US" sz="26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700"/>
              </a:spcBef>
              <a:buClr>
                <a:srgbClr val="FEB80A"/>
              </a:buClr>
              <a:buSzPct val="60000"/>
            </a:pPr>
            <a:r>
              <a:rPr lang="th-TH" sz="4400" b="1" dirty="0"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สถิติการส่งต่อ</a:t>
            </a:r>
          </a:p>
        </p:txBody>
      </p:sp>
      <p:graphicFrame>
        <p:nvGraphicFramePr>
          <p:cNvPr id="6" name="แผนภูมิ 5">
            <a:extLst>
              <a:ext uri="{FF2B5EF4-FFF2-40B4-BE49-F238E27FC236}">
                <a16:creationId xmlns:a16="http://schemas.microsoft.com/office/drawing/2014/main" id="{C92A4D48-176E-4897-B6EE-B55E95D4E4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6151564"/>
              </p:ext>
            </p:extLst>
          </p:nvPr>
        </p:nvGraphicFramePr>
        <p:xfrm>
          <a:off x="2555776" y="1678938"/>
          <a:ext cx="6588224" cy="49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CA1F9B6B-8203-4260-935B-1C1F9DFA2F4E}"/>
              </a:ext>
            </a:extLst>
          </p:cNvPr>
          <p:cNvSpPr txBox="1"/>
          <p:nvPr/>
        </p:nvSpPr>
        <p:spPr>
          <a:xfrm>
            <a:off x="179512" y="1844824"/>
            <a:ext cx="2510436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600" dirty="0"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ส่งต่อ </a:t>
            </a:r>
            <a:r>
              <a:rPr lang="th-TH" sz="2600" dirty="0">
                <a:solidFill>
                  <a:srgbClr val="000000"/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ทั้งหมด </a:t>
            </a:r>
            <a:r>
              <a:rPr lang="en-US" sz="2600" dirty="0">
                <a:solidFill>
                  <a:srgbClr val="000000"/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23</a:t>
            </a:r>
            <a:r>
              <a:rPr lang="th-TH" sz="2600" dirty="0">
                <a:solidFill>
                  <a:srgbClr val="000000"/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 ครั้ง </a:t>
            </a:r>
            <a:r>
              <a:rPr lang="en-US" sz="2600" dirty="0">
                <a:solidFill>
                  <a:srgbClr val="000000"/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18</a:t>
            </a:r>
            <a:r>
              <a:rPr lang="th-TH" sz="2600" dirty="0">
                <a:solidFill>
                  <a:srgbClr val="000000"/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 คน คิดเป็นร้อยละ </a:t>
            </a:r>
            <a:r>
              <a:rPr lang="th-TH" sz="2600" dirty="0">
                <a:solidFill>
                  <a:srgbClr val="FF0000"/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42.86 ของผู้รับบริการทั้งหมด </a:t>
            </a:r>
            <a:r>
              <a:rPr lang="th-TH" sz="2600" dirty="0">
                <a:solidFill>
                  <a:srgbClr val="000000"/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การส่งตัวเพิ่มขึ้นจากปี 2563  </a:t>
            </a:r>
            <a:r>
              <a:rPr lang="en-US" sz="2600" dirty="0">
                <a:solidFill>
                  <a:srgbClr val="000000"/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10</a:t>
            </a:r>
            <a:r>
              <a:rPr lang="th-TH" sz="2600" dirty="0">
                <a:solidFill>
                  <a:srgbClr val="000000"/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 ครั้ง</a:t>
            </a:r>
            <a:r>
              <a:rPr lang="th-TH" sz="2600" b="1" dirty="0">
                <a:solidFill>
                  <a:srgbClr val="000000"/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 </a:t>
            </a:r>
            <a:endParaRPr lang="en-US" sz="26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thaiDist">
              <a:buClr>
                <a:srgbClr val="FEB80A"/>
              </a:buClr>
            </a:pPr>
            <a:r>
              <a:rPr lang="th-TH" sz="4400" b="1" dirty="0">
                <a:solidFill>
                  <a:srgbClr val="000000"/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โรงพยาบาลส่งต่อ</a:t>
            </a:r>
            <a:endParaRPr lang="th-TH" sz="4400" b="1" dirty="0">
              <a:effectLst/>
              <a:latin typeface="TH Niramit AS" panose="02000506000000020004" pitchFamily="2" charset="-34"/>
              <a:ea typeface="Calibri" panose="020F0502020204030204" pitchFamily="34" charset="0"/>
              <a:cs typeface="TH Niramit AS" panose="02000506000000020004" pitchFamily="2" charset="-34"/>
            </a:endParaRPr>
          </a:p>
        </p:txBody>
      </p:sp>
      <p:pic>
        <p:nvPicPr>
          <p:cNvPr id="5" name="Content Placeholder 4" descr="compassPencilRuler_bg.png"/>
          <p:cNvPicPr>
            <a:picLocks noGrp="1" noChangeAspect="1"/>
          </p:cNvPicPr>
          <p:nvPr>
            <p:ph sz="quarter" idx="2"/>
          </p:nvPr>
        </p:nvPicPr>
        <p:blipFill>
          <a:blip r:embed="rId3">
            <a:lum bright="28000" contrast="-63000"/>
          </a:blip>
          <a:stretch>
            <a:fillRect/>
          </a:stretch>
        </p:blipFill>
        <p:spPr>
          <a:xfrm>
            <a:off x="4572000" y="1600200"/>
            <a:ext cx="4419600" cy="4572000"/>
          </a:xfrm>
          <a:ln w="50800" cmpd="dbl">
            <a:solidFill>
              <a:schemeClr val="accent2"/>
            </a:solidFill>
          </a:ln>
        </p:spPr>
      </p:pic>
      <p:pic>
        <p:nvPicPr>
          <p:cNvPr id="6" name="ตัวแทนเนื้อหา 7">
            <a:extLst>
              <a:ext uri="{FF2B5EF4-FFF2-40B4-BE49-F238E27FC236}">
                <a16:creationId xmlns:a16="http://schemas.microsoft.com/office/drawing/2014/main" id="{A42E68DB-8D69-444D-BB26-AD64A11108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4149080"/>
            <a:ext cx="2247242" cy="2107240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D2459E2D-55B0-47FD-ADA8-A0BE600A44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7046" y="1778960"/>
            <a:ext cx="2247242" cy="2107240"/>
          </a:xfrm>
          <a:prstGeom prst="rect">
            <a:avLst/>
          </a:prstGeom>
        </p:spPr>
      </p:pic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898FA749-06D6-43BE-BEB4-D666BE3E4E70}"/>
              </a:ext>
            </a:extLst>
          </p:cNvPr>
          <p:cNvSpPr/>
          <p:nvPr/>
        </p:nvSpPr>
        <p:spPr>
          <a:xfrm>
            <a:off x="4674560" y="2204865"/>
            <a:ext cx="2107240" cy="8716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>
                <a:latin typeface="JS Toomtam" panose="02000000000000000000" pitchFamily="50" charset="0"/>
                <a:cs typeface="JS Toomtam" panose="02000000000000000000" pitchFamily="50" charset="0"/>
              </a:rPr>
              <a:t>13 คน จำนวน 16 ครั้ง </a:t>
            </a:r>
          </a:p>
          <a:p>
            <a:pPr algn="ctr"/>
            <a:r>
              <a:rPr lang="th-TH" sz="2000" dirty="0">
                <a:latin typeface="JS Toomtam" panose="02000000000000000000" pitchFamily="50" charset="0"/>
                <a:cs typeface="JS Toomtam" panose="02000000000000000000" pitchFamily="50" charset="0"/>
              </a:rPr>
              <a:t>คิดเป็นร้อยละ 69.57</a:t>
            </a:r>
            <a:endParaRPr lang="en-US" sz="2000" dirty="0">
              <a:latin typeface="JS Toomtam" panose="02000000000000000000" pitchFamily="50" charset="0"/>
              <a:cs typeface="JS Toomtam" panose="02000000000000000000" pitchFamily="50" charset="0"/>
            </a:endParaRP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EA26C2CF-91FA-4A53-9F7D-D6FC9CA1A48D}"/>
              </a:ext>
            </a:extLst>
          </p:cNvPr>
          <p:cNvSpPr/>
          <p:nvPr/>
        </p:nvSpPr>
        <p:spPr>
          <a:xfrm>
            <a:off x="4686300" y="4581128"/>
            <a:ext cx="2107240" cy="8716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>
                <a:latin typeface="JS Toomtam" panose="02000000000000000000" pitchFamily="50" charset="0"/>
                <a:cs typeface="JS Toomtam" panose="02000000000000000000" pitchFamily="50" charset="0"/>
              </a:rPr>
              <a:t>5 คน จำนวน 7 ครั้ง </a:t>
            </a:r>
          </a:p>
          <a:p>
            <a:pPr algn="ctr"/>
            <a:r>
              <a:rPr lang="th-TH" sz="2000" dirty="0">
                <a:latin typeface="JS Toomtam" panose="02000000000000000000" pitchFamily="50" charset="0"/>
                <a:cs typeface="JS Toomtam" panose="02000000000000000000" pitchFamily="50" charset="0"/>
              </a:rPr>
              <a:t>คิดเป็นร้อยละ 30.43</a:t>
            </a:r>
            <a:endParaRPr lang="en-US" sz="2000" dirty="0">
              <a:latin typeface="JS Toomtam" panose="02000000000000000000" pitchFamily="50" charset="0"/>
              <a:cs typeface="JS Toomtam" panose="02000000000000000000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thaiDist" defTabSz="914400">
              <a:spcBef>
                <a:spcPts val="700"/>
              </a:spcBef>
              <a:buClr>
                <a:srgbClr val="FEB80A"/>
              </a:buClr>
              <a:buSzPct val="60000"/>
            </a:pPr>
            <a:r>
              <a:rPr lang="th-TH" sz="4400" b="1" dirty="0"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รายการส่งตัวของศูนย์สุขภาพชุมชน </a:t>
            </a:r>
          </a:p>
        </p:txBody>
      </p:sp>
      <p:graphicFrame>
        <p:nvGraphicFramePr>
          <p:cNvPr id="9" name="ตัวยึดเนื้อหา 5">
            <a:extLst>
              <a:ext uri="{FF2B5EF4-FFF2-40B4-BE49-F238E27FC236}">
                <a16:creationId xmlns:a16="http://schemas.microsoft.com/office/drawing/2014/main" id="{C97B5EB7-147C-429F-B02E-BB0ECABEF8EA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12260814"/>
              </p:ext>
            </p:extLst>
          </p:nvPr>
        </p:nvGraphicFramePr>
        <p:xfrm>
          <a:off x="981970" y="1948880"/>
          <a:ext cx="815340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thaiDist" defTabSz="914400">
              <a:spcBef>
                <a:spcPts val="700"/>
              </a:spcBef>
              <a:buClr>
                <a:srgbClr val="FEB80A"/>
              </a:buClr>
              <a:buSzPct val="60000"/>
            </a:pPr>
            <a:r>
              <a:rPr lang="th-TH" sz="4400" b="1" dirty="0"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10 อันดับโรคที่พบในศูนย์สุขภาพชุมชน</a:t>
            </a:r>
            <a:endParaRPr lang="th-TH" sz="4400" b="0" i="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graphicFrame>
        <p:nvGraphicFramePr>
          <p:cNvPr id="10" name="แผนภูมิ 9">
            <a:extLst>
              <a:ext uri="{FF2B5EF4-FFF2-40B4-BE49-F238E27FC236}">
                <a16:creationId xmlns:a16="http://schemas.microsoft.com/office/drawing/2014/main" id="{C6EB7422-5E5A-458E-B998-FCE0CB44C1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5982229"/>
              </p:ext>
            </p:extLst>
          </p:nvPr>
        </p:nvGraphicFramePr>
        <p:xfrm>
          <a:off x="1259632" y="1772816"/>
          <a:ext cx="8064896" cy="46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837835B4-A45E-48AC-8D0D-0400BA6ABE53}"/>
              </a:ext>
            </a:extLst>
          </p:cNvPr>
          <p:cNvSpPr txBox="1"/>
          <p:nvPr/>
        </p:nvSpPr>
        <p:spPr>
          <a:xfrm>
            <a:off x="251520" y="3356992"/>
            <a:ext cx="201622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800" dirty="0">
                <a:solidFill>
                  <a:srgbClr val="000000"/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ล้างแผล, </a:t>
            </a:r>
            <a:br>
              <a:rPr lang="en-US" sz="1800" dirty="0">
                <a:solidFill>
                  <a:srgbClr val="000000"/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</a:br>
            <a:r>
              <a:rPr lang="th-TH" sz="1800" dirty="0">
                <a:solidFill>
                  <a:srgbClr val="000000"/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ฉีดวัคซีป้องกันโรคพิษสุนัขบ้า, </a:t>
            </a:r>
            <a:br>
              <a:rPr lang="en-US" sz="1800" dirty="0">
                <a:solidFill>
                  <a:srgbClr val="000000"/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</a:br>
            <a:r>
              <a:rPr lang="th-TH" sz="1800" dirty="0">
                <a:solidFill>
                  <a:srgbClr val="000000"/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ปวดท้องจากอาหารไม่ย่อย,</a:t>
            </a:r>
            <a:br>
              <a:rPr lang="en-US" sz="1800" dirty="0">
                <a:solidFill>
                  <a:srgbClr val="000000"/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</a:br>
            <a:r>
              <a:rPr lang="th-TH" sz="1800" dirty="0">
                <a:solidFill>
                  <a:srgbClr val="000000"/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ตากุ้งยิง, </a:t>
            </a:r>
            <a:br>
              <a:rPr lang="en-US" sz="1800" dirty="0">
                <a:solidFill>
                  <a:srgbClr val="000000"/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</a:br>
            <a:r>
              <a:rPr lang="th-TH" sz="1800" dirty="0">
                <a:solidFill>
                  <a:srgbClr val="000000"/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ท้องเสีย, </a:t>
            </a:r>
            <a:endParaRPr lang="en-US" sz="1800" dirty="0">
              <a:solidFill>
                <a:srgbClr val="000000"/>
              </a:solidFill>
              <a:effectLst/>
              <a:latin typeface="TH Niramit AS" panose="02000506000000020004" pitchFamily="2" charset="-34"/>
              <a:ea typeface="Calibri" panose="020F0502020204030204" pitchFamily="34" charset="0"/>
              <a:cs typeface="TH Niramit AS" panose="02000506000000020004" pitchFamily="2" charset="-34"/>
            </a:endParaRPr>
          </a:p>
          <a:p>
            <a:r>
              <a:rPr lang="th-TH" sz="1800" dirty="0">
                <a:solidFill>
                  <a:srgbClr val="000000"/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ทอลซินอักเสบเฉียบพลัน, </a:t>
            </a:r>
            <a:br>
              <a:rPr lang="en-US" sz="1800" dirty="0">
                <a:solidFill>
                  <a:srgbClr val="000000"/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</a:br>
            <a:r>
              <a:rPr lang="th-TH" sz="1800" dirty="0">
                <a:solidFill>
                  <a:srgbClr val="000000"/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วิตกกังวล, </a:t>
            </a:r>
            <a:endParaRPr lang="en-US" sz="1800" dirty="0">
              <a:solidFill>
                <a:srgbClr val="000000"/>
              </a:solidFill>
              <a:effectLst/>
              <a:latin typeface="TH Niramit AS" panose="02000506000000020004" pitchFamily="2" charset="-34"/>
              <a:ea typeface="Calibri" panose="020F0502020204030204" pitchFamily="34" charset="0"/>
              <a:cs typeface="TH Niramit AS" panose="02000506000000020004" pitchFamily="2" charset="-34"/>
            </a:endParaRPr>
          </a:p>
          <a:p>
            <a:r>
              <a:rPr lang="th-TH" sz="1800" dirty="0">
                <a:solidFill>
                  <a:srgbClr val="000000"/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ปวดศีรษะ</a:t>
            </a:r>
            <a:br>
              <a:rPr lang="en-US" sz="1800" dirty="0">
                <a:solidFill>
                  <a:srgbClr val="000000"/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</a:br>
            <a:r>
              <a:rPr lang="th-TH" sz="1800" dirty="0">
                <a:solidFill>
                  <a:srgbClr val="000000"/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 แมลงกัด </a:t>
            </a:r>
            <a:endParaRPr lang="en-US" sz="1800" dirty="0">
              <a:solidFill>
                <a:srgbClr val="000000"/>
              </a:solidFill>
              <a:effectLst/>
              <a:latin typeface="TH Niramit AS" panose="02000506000000020004" pitchFamily="2" charset="-34"/>
              <a:ea typeface="Calibri" panose="020F0502020204030204" pitchFamily="34" charset="0"/>
              <a:cs typeface="TH Niramit AS" panose="02000506000000020004" pitchFamily="2" charset="-34"/>
            </a:endParaRPr>
          </a:p>
          <a:p>
            <a:r>
              <a:rPr lang="th-TH" dirty="0">
                <a:solidFill>
                  <a:srgbClr val="0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กรดไหลย้อน</a:t>
            </a:r>
            <a:endParaRPr lang="en-US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udent presentatio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c0164e30-f6e2-4fcb-a5e1-373c3bc191c6">english</DirectSourceMarket>
    <MarketSpecific xmlns="c0164e30-f6e2-4fcb-a5e1-373c3bc191c6" xsi:nil="true"/>
    <ApprovalStatus xmlns="c0164e30-f6e2-4fcb-a5e1-373c3bc191c6">InProgress</ApprovalStatus>
    <PrimaryImageGen xmlns="c0164e30-f6e2-4fcb-a5e1-373c3bc191c6">true</PrimaryImageGen>
    <ThumbnailAssetId xmlns="c0164e30-f6e2-4fcb-a5e1-373c3bc191c6" xsi:nil="true"/>
    <NumericId xmlns="c0164e30-f6e2-4fcb-a5e1-373c3bc191c6">-1</NumericId>
    <BusinessGroup xmlns="c0164e30-f6e2-4fcb-a5e1-373c3bc191c6" xsi:nil="true"/>
    <TPFriendlyName xmlns="c0164e30-f6e2-4fcb-a5e1-373c3bc191c6">งานนำเสนอทางวิชาการสำหรับหลักสูตรระดับวิทยาลัย (การออกแบบกระดาษและดินสอ)</TPFriendlyName>
    <SourceTitle xmlns="c0164e30-f6e2-4fcb-a5e1-373c3bc191c6">Academic presentation for college course (paper and pencil design)</SourceTitle>
    <APEditor xmlns="c0164e30-f6e2-4fcb-a5e1-373c3bc191c6">
      <UserInfo>
        <DisplayName>REDMOND\v-luannv</DisplayName>
        <AccountId>82</AccountId>
        <AccountType/>
      </UserInfo>
    </APEditor>
    <OpenTemplate xmlns="c0164e30-f6e2-4fcb-a5e1-373c3bc191c6">true</OpenTemplate>
    <UALocComments xmlns="c0164e30-f6e2-4fcb-a5e1-373c3bc191c6" xsi:nil="true"/>
    <ParentAssetId xmlns="c0164e30-f6e2-4fcb-a5e1-373c3bc191c6" xsi:nil="true"/>
    <PublishStatusLookup xmlns="c0164e30-f6e2-4fcb-a5e1-373c3bc191c6">
      <Value>38988</Value>
      <Value>237651</Value>
    </PublishStatusLookup>
    <IntlLangReviewDate xmlns="c0164e30-f6e2-4fcb-a5e1-373c3bc191c6" xsi:nil="true"/>
    <LastPublishResultLookup xmlns="c0164e30-f6e2-4fcb-a5e1-373c3bc191c6" xsi:nil="true"/>
    <MachineTranslated xmlns="c0164e30-f6e2-4fcb-a5e1-373c3bc191c6">false</MachineTranslated>
    <OriginalSourceMarket xmlns="c0164e30-f6e2-4fcb-a5e1-373c3bc191c6">english</OriginalSourceMarket>
    <ClipArtFilename xmlns="c0164e30-f6e2-4fcb-a5e1-373c3bc191c6" xsi:nil="true"/>
    <APDescription xmlns="c0164e30-f6e2-4fcb-a5e1-373c3bc191c6" xsi:nil="true"/>
    <ContentItem xmlns="c0164e30-f6e2-4fcb-a5e1-373c3bc191c6" xsi:nil="true"/>
    <TPInstallLocation xmlns="c0164e30-f6e2-4fcb-a5e1-373c3bc191c6">{My Templates}</TPInstallLocation>
    <APAuthor xmlns="c0164e30-f6e2-4fcb-a5e1-373c3bc191c6">
      <UserInfo>
        <DisplayName>REDMOND\cynvey</DisplayName>
        <AccountId>141</AccountId>
        <AccountType/>
      </UserInfo>
    </APAuthor>
    <TPAppVersion xmlns="c0164e30-f6e2-4fcb-a5e1-373c3bc191c6">12</TPAppVersion>
    <TPCommandLine xmlns="c0164e30-f6e2-4fcb-a5e1-373c3bc191c6">{PP} /n {FilePath}</TPCommandLine>
    <PublishTargets xmlns="c0164e30-f6e2-4fcb-a5e1-373c3bc191c6">OfficeOnline</PublishTargets>
    <TimesCloned xmlns="c0164e30-f6e2-4fcb-a5e1-373c3bc191c6" xsi:nil="true"/>
    <EditorialStatus xmlns="c0164e30-f6e2-4fcb-a5e1-373c3bc191c6" xsi:nil="true"/>
    <LastModifiedDateTime xmlns="c0164e30-f6e2-4fcb-a5e1-373c3bc191c6" xsi:nil="true"/>
    <TPLaunchHelpLinkType xmlns="c0164e30-f6e2-4fcb-a5e1-373c3bc191c6">Template</TPLaunchHelpLinkType>
    <AssetStart xmlns="c0164e30-f6e2-4fcb-a5e1-373c3bc191c6">2009-01-02T00:00:00+00:00</AssetStart>
    <LastHandOff xmlns="c0164e30-f6e2-4fcb-a5e1-373c3bc191c6" xsi:nil="true"/>
    <AcquiredFrom xmlns="c0164e30-f6e2-4fcb-a5e1-373c3bc191c6" xsi:nil="true"/>
    <Provider xmlns="c0164e30-f6e2-4fcb-a5e1-373c3bc191c6">EY006220130</Provider>
    <TPClientViewer xmlns="c0164e30-f6e2-4fcb-a5e1-373c3bc191c6">Microsoft Office PowerPoint</TPClientViewer>
    <UACurrentWords xmlns="c0164e30-f6e2-4fcb-a5e1-373c3bc191c6">0</UACurrentWords>
    <UALocRecommendation xmlns="c0164e30-f6e2-4fcb-a5e1-373c3bc191c6">Localize</UALocRecommendation>
    <ArtSampleDocs xmlns="c0164e30-f6e2-4fcb-a5e1-373c3bc191c6" xsi:nil="true"/>
    <IsDeleted xmlns="c0164e30-f6e2-4fcb-a5e1-373c3bc191c6">false</IsDeleted>
    <TemplateStatus xmlns="c0164e30-f6e2-4fcb-a5e1-373c3bc191c6" xsi:nil="true"/>
    <UANotes xmlns="c0164e30-f6e2-4fcb-a5e1-373c3bc191c6" xsi:nil="true"/>
    <ShowIn xmlns="c0164e30-f6e2-4fcb-a5e1-373c3bc191c6" xsi:nil="true"/>
    <VoteCount xmlns="c0164e30-f6e2-4fcb-a5e1-373c3bc191c6" xsi:nil="true"/>
    <CSXHash xmlns="c0164e30-f6e2-4fcb-a5e1-373c3bc191c6" xsi:nil="true"/>
    <CSXSubmissionMarket xmlns="c0164e30-f6e2-4fcb-a5e1-373c3bc191c6" xsi:nil="true"/>
    <AssetExpire xmlns="c0164e30-f6e2-4fcb-a5e1-373c3bc191c6">2029-05-12T00:00:00+00:00</AssetExpire>
    <DSATActionTaken xmlns="c0164e30-f6e2-4fcb-a5e1-373c3bc191c6" xsi:nil="true"/>
    <SubmitterId xmlns="c0164e30-f6e2-4fcb-a5e1-373c3bc191c6" xsi:nil="true"/>
    <TPExecutable xmlns="c0164e30-f6e2-4fcb-a5e1-373c3bc191c6" xsi:nil="true"/>
    <AssetType xmlns="c0164e30-f6e2-4fcb-a5e1-373c3bc191c6">TP</AssetType>
    <CSXSubmissionDate xmlns="c0164e30-f6e2-4fcb-a5e1-373c3bc191c6" xsi:nil="true"/>
    <ApprovalLog xmlns="c0164e30-f6e2-4fcb-a5e1-373c3bc191c6" xsi:nil="true"/>
    <BugNumber xmlns="c0164e30-f6e2-4fcb-a5e1-373c3bc191c6" xsi:nil="true"/>
    <CSXUpdate xmlns="c0164e30-f6e2-4fcb-a5e1-373c3bc191c6">false</CSXUpdate>
    <Milestone xmlns="c0164e30-f6e2-4fcb-a5e1-373c3bc191c6" xsi:nil="true"/>
    <OriginAsset xmlns="c0164e30-f6e2-4fcb-a5e1-373c3bc191c6" xsi:nil="true"/>
    <TPComponent xmlns="c0164e30-f6e2-4fcb-a5e1-373c3bc191c6">PPTFiles</TPComponent>
    <AssetId xmlns="c0164e30-f6e2-4fcb-a5e1-373c3bc191c6">TP010352479</AssetId>
    <IntlLocPriority xmlns="c0164e30-f6e2-4fcb-a5e1-373c3bc191c6" xsi:nil="true"/>
    <TPApplication xmlns="c0164e30-f6e2-4fcb-a5e1-373c3bc191c6">PowerPoint</TPApplication>
    <TPLaunchHelpLink xmlns="c0164e30-f6e2-4fcb-a5e1-373c3bc191c6" xsi:nil="true"/>
    <HandoffToMSDN xmlns="c0164e30-f6e2-4fcb-a5e1-373c3bc191c6" xsi:nil="true"/>
    <PlannedPubDate xmlns="c0164e30-f6e2-4fcb-a5e1-373c3bc191c6" xsi:nil="true"/>
    <IntlLangReviewer xmlns="c0164e30-f6e2-4fcb-a5e1-373c3bc191c6" xsi:nil="true"/>
    <CrawlForDependencies xmlns="c0164e30-f6e2-4fcb-a5e1-373c3bc191c6">false</CrawlForDependencies>
    <TrustLevel xmlns="c0164e30-f6e2-4fcb-a5e1-373c3bc191c6">1 Microsoft Managed Content</TrustLevel>
    <IsSearchable xmlns="c0164e30-f6e2-4fcb-a5e1-373c3bc191c6">false</IsSearchable>
    <TPNamespace xmlns="c0164e30-f6e2-4fcb-a5e1-373c3bc191c6">POWERPNT</TPNamespace>
    <Markets xmlns="c0164e30-f6e2-4fcb-a5e1-373c3bc191c6"/>
    <IntlLangReview xmlns="c0164e30-f6e2-4fcb-a5e1-373c3bc191c6" xsi:nil="true"/>
    <OutputCachingOn xmlns="c0164e30-f6e2-4fcb-a5e1-373c3bc191c6">false</OutputCachingOn>
    <UAProjectedTotalWords xmlns="c0164e30-f6e2-4fcb-a5e1-373c3bc191c6" xsi:nil="true"/>
    <LegacyData xmlns="c0164e30-f6e2-4fcb-a5e1-373c3bc191c6" xsi:nil="true"/>
    <Downloads xmlns="c0164e30-f6e2-4fcb-a5e1-373c3bc191c6">0</Downloads>
    <Providers xmlns="c0164e30-f6e2-4fcb-a5e1-373c3bc191c6" xsi:nil="true"/>
    <PolicheckWords xmlns="c0164e30-f6e2-4fcb-a5e1-373c3bc191c6" xsi:nil="true"/>
    <FriendlyTitle xmlns="c0164e30-f6e2-4fcb-a5e1-373c3bc191c6" xsi:nil="true"/>
    <TemplateTemplateType xmlns="c0164e30-f6e2-4fcb-a5e1-373c3bc191c6">PowerPoint 12 Default</TemplateTemplateType>
    <Manager xmlns="c0164e30-f6e2-4fcb-a5e1-373c3bc191c6" xsi:nil="true"/>
    <EditorialTags xmlns="c0164e30-f6e2-4fcb-a5e1-373c3bc191c6" xsi:nil="true"/>
    <OOCacheId xmlns="c0164e30-f6e2-4fcb-a5e1-373c3bc191c6" xsi:nil="true"/>
    <ScenarioTagsTaxHTField0 xmlns="c0164e30-f6e2-4fcb-a5e1-373c3bc191c6">
      <Terms xmlns="http://schemas.microsoft.com/office/infopath/2007/PartnerControls"/>
    </ScenarioTagsTaxHTField0>
    <LocLastLocAttemptVersionTypeLookup xmlns="c0164e30-f6e2-4fcb-a5e1-373c3bc191c6" xsi:nil="true"/>
    <LocComments xmlns="c0164e30-f6e2-4fcb-a5e1-373c3bc191c6" xsi:nil="true"/>
    <LocManualTestRequired xmlns="c0164e30-f6e2-4fcb-a5e1-373c3bc191c6" xsi:nil="true"/>
    <LocProcessedForMarketsLookup xmlns="c0164e30-f6e2-4fcb-a5e1-373c3bc191c6" xsi:nil="true"/>
    <RecommendationsModifier xmlns="c0164e30-f6e2-4fcb-a5e1-373c3bc191c6" xsi:nil="true"/>
    <LocOverallLocStatusLookup xmlns="c0164e30-f6e2-4fcb-a5e1-373c3bc191c6" xsi:nil="true"/>
    <BlockPublish xmlns="c0164e30-f6e2-4fcb-a5e1-373c3bc191c6" xsi:nil="true"/>
    <LocOverallPublishStatusLookup xmlns="c0164e30-f6e2-4fcb-a5e1-373c3bc191c6" xsi:nil="true"/>
    <LocRecommendedHandoff xmlns="c0164e30-f6e2-4fcb-a5e1-373c3bc191c6" xsi:nil="true"/>
    <CampaignTagsTaxHTField0 xmlns="c0164e30-f6e2-4fcb-a5e1-373c3bc191c6">
      <Terms xmlns="http://schemas.microsoft.com/office/infopath/2007/PartnerControls"/>
    </CampaignTagsTaxHTField0>
    <LocLastLocAttemptVersionLookup xmlns="c0164e30-f6e2-4fcb-a5e1-373c3bc191c6">21757</LocLastLocAttemptVersionLookup>
    <InternalTagsTaxHTField0 xmlns="c0164e30-f6e2-4fcb-a5e1-373c3bc191c6">
      <Terms xmlns="http://schemas.microsoft.com/office/infopath/2007/PartnerControls"/>
    </InternalTagsTaxHTField0>
    <LocProcessedForHandoffsLookup xmlns="c0164e30-f6e2-4fcb-a5e1-373c3bc191c6" xsi:nil="true"/>
    <LocalizationTagsTaxHTField0 xmlns="c0164e30-f6e2-4fcb-a5e1-373c3bc191c6">
      <Terms xmlns="http://schemas.microsoft.com/office/infopath/2007/PartnerControls"/>
    </LocalizationTagsTaxHTField0>
    <LocOverallHandbackStatusLookup xmlns="c0164e30-f6e2-4fcb-a5e1-373c3bc191c6" xsi:nil="true"/>
    <LocNewPublishedVersionLookup xmlns="c0164e30-f6e2-4fcb-a5e1-373c3bc191c6" xsi:nil="true"/>
    <LocPublishedDependentAssetsLookup xmlns="c0164e30-f6e2-4fcb-a5e1-373c3bc191c6" xsi:nil="true"/>
    <FeatureTagsTaxHTField0 xmlns="c0164e30-f6e2-4fcb-a5e1-373c3bc191c6">
      <Terms xmlns="http://schemas.microsoft.com/office/infopath/2007/PartnerControls"/>
    </FeatureTagsTaxHTField0>
    <LocOverallPreviewStatusLookup xmlns="c0164e30-f6e2-4fcb-a5e1-373c3bc191c6" xsi:nil="true"/>
    <LocPublishedLinkedAssetsLookup xmlns="c0164e30-f6e2-4fcb-a5e1-373c3bc191c6" xsi:nil="true"/>
    <TaxCatchAll xmlns="c0164e30-f6e2-4fcb-a5e1-373c3bc191c6"/>
    <OriginalRelease xmlns="c0164e30-f6e2-4fcb-a5e1-373c3bc191c6">14</OriginalRelease>
    <LocMarketGroupTiers2 xmlns="c0164e30-f6e2-4fcb-a5e1-373c3bc191c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D0CEEBE0F37842489D6D993FE8FD8A0604009474E9FCFE7DB94596F9220168507702" ma:contentTypeVersion="56" ma:contentTypeDescription="Create a new document." ma:contentTypeScope="" ma:versionID="0c5f6e950f74e8da822328d5552083a0">
  <xsd:schema xmlns:xsd="http://www.w3.org/2001/XMLSchema" xmlns:xs="http://www.w3.org/2001/XMLSchema" xmlns:p="http://schemas.microsoft.com/office/2006/metadata/properties" xmlns:ns2="c0164e30-f6e2-4fcb-a5e1-373c3bc191c6" targetNamespace="http://schemas.microsoft.com/office/2006/metadata/properties" ma:root="true" ma:fieldsID="f53ec9386c10af17528d9cdb678f9f90" ns2:_="">
    <xsd:import namespace="c0164e30-f6e2-4fcb-a5e1-373c3bc191c6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164e30-f6e2-4fcb-a5e1-373c3bc191c6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lockPublish" ma:index="12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3" nillable="true" ma:displayName="Bug Number" ma:default="" ma:internalName="BugNumber" ma:readOnly="false">
      <xsd:simpleType>
        <xsd:restriction base="dms:Text"/>
      </xsd:simpleType>
    </xsd:element>
    <xsd:element name="CampaignTagsTaxHTField0" ma:index="15" nillable="true" ma:taxonomy="true" ma:internalName="CampaignTagsTaxHTField0" ma:taxonomyFieldName="CampaignTags" ma:displayName="Campaigns" ma:readOnly="false" ma:default="" ma:fieldId="{3bb7ccf3-6c22-489f-873a-b77aa244ba62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6" nillable="true" ma:displayName="Client Viewer" ma:default="" ma:internalName="TPClientViewer">
      <xsd:simpleType>
        <xsd:restriction base="dms:Text"/>
      </xsd:simpleType>
    </xsd:element>
    <xsd:element name="ClipArtFilename" ma:index="17" nillable="true" ma:displayName="Clip Art Name" ma:default="" ma:internalName="ClipArtFilename" ma:readOnly="false">
      <xsd:simpleType>
        <xsd:restriction base="dms:Text"/>
      </xsd:simpleType>
    </xsd:element>
    <xsd:element name="TPCommandLine" ma:index="18" nillable="true" ma:displayName="Command Line" ma:default="" ma:internalName="TPCommandLine">
      <xsd:simpleType>
        <xsd:restriction base="dms:Text"/>
      </xsd:simpleType>
    </xsd:element>
    <xsd:element name="TPComponent" ma:index="19" nillable="true" ma:displayName="Component" ma:default="" ma:internalName="TPComponent">
      <xsd:simpleType>
        <xsd:restriction base="dms:Text"/>
      </xsd:simpleType>
    </xsd:element>
    <xsd:element name="ContentItem" ma:index="20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2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5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6" nillable="true" ma:displayName="CSX Submission Market" ma:default="" ma:list="{95283750-1901-4DB4-A125-8ACBF66C0279}" ma:internalName="CSXSubmissionMarket" ma:readOnly="false" ma:showField="MarketName" ma:web="c0164e30-f6e2-4fcb-a5e1-373c3bc191c6">
      <xsd:simpleType>
        <xsd:restriction base="dms:Lookup"/>
      </xsd:simpleType>
    </xsd:element>
    <xsd:element name="CSXUpdate" ma:index="27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8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29" nillable="true" ma:displayName="Deleted?" ma:default="" ma:internalName="IsDeleted" ma:readOnly="false">
      <xsd:simpleType>
        <xsd:restriction base="dms:Boolean"/>
      </xsd:simpleType>
    </xsd:element>
    <xsd:element name="APDescription" ma:index="30" nillable="true" ma:displayName="Description" ma:default="" ma:internalName="APDescription" ma:readOnly="false">
      <xsd:simpleType>
        <xsd:restriction base="dms:Note"/>
      </xsd:simpleType>
    </xsd:element>
    <xsd:element name="DirectSourceMarket" ma:index="31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2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3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4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5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6" nillable="true" ma:displayName="Editorial Tags" ma:default="" ma:internalName="EditorialTags">
      <xsd:simpleType>
        <xsd:restriction base="dms:Unknown"/>
      </xsd:simpleType>
    </xsd:element>
    <xsd:element name="TPExecutable" ma:index="37" nillable="true" ma:displayName="Executable" ma:default="" ma:internalName="TPExecutable">
      <xsd:simpleType>
        <xsd:restriction base="dms:Text"/>
      </xsd:simpleType>
    </xsd:element>
    <xsd:element name="FeatureTagsTaxHTField0" ma:index="39" nillable="true" ma:taxonomy="true" ma:internalName="FeatureTagsTaxHTField0" ma:taxonomyFieldName="FeatureTags" ma:displayName="Features" ma:readOnly="false" ma:default="" ma:fieldId="{25ebe6e9-1361-43dd-b4ff-d2862b9e8983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0" nillable="true" ma:displayName="Friendly Name" ma:default="" ma:internalName="TPFriendlyName">
      <xsd:simpleType>
        <xsd:restriction base="dms:Text"/>
      </xsd:simpleType>
    </xsd:element>
    <xsd:element name="FriendlyTitle" ma:index="41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2" nillable="true" ma:displayName="Generate Images?" ma:default="true" ma:internalName="PrimaryImageGen">
      <xsd:simpleType>
        <xsd:restriction base="dms:Boolean"/>
      </xsd:simpleType>
    </xsd:element>
    <xsd:element name="HandoffToMSDN" ma:index="43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4" nillable="true" ma:displayName="InProjectListLookup" ma:list="{AF856932-3D43-4527-996A-E8B3B7B1C37C}" ma:internalName="InProjectListLookup" ma:readOnly="true" ma:showField="InProjectList" ma:web="c0164e30-f6e2-4fcb-a5e1-373c3bc191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5" nillable="true" ma:displayName="Install Location" ma:default="" ma:internalName="TPInstallLocation">
      <xsd:simpleType>
        <xsd:restriction base="dms:Text"/>
      </xsd:simpleType>
    </xsd:element>
    <xsd:element name="InternalTagsTaxHTField0" ma:index="47" nillable="true" ma:taxonomy="true" ma:internalName="InternalTagsTaxHTField0" ma:taxonomyFieldName="InternalTags" ma:displayName="Internal Tags" ma:readOnly="false" ma:default="" ma:fieldId="{8a85794d-7d47-4106-8b88-9e96b447aed3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8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49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0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1" nillable="true" ma:displayName="Last Complete Version Lookup" ma:default="" ma:list="{AF856932-3D43-4527-996A-E8B3B7B1C37C}" ma:internalName="LastCompleteVersionLookup" ma:readOnly="true" ma:showField="LastCompleteVersion" ma:web="c0164e30-f6e2-4fcb-a5e1-373c3bc191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2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3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4" nillable="true" ma:displayName="Last Preview Attempt Error" ma:default="" ma:list="{AF856932-3D43-4527-996A-E8B3B7B1C37C}" ma:internalName="LastPreviewErrorLookup" ma:readOnly="true" ma:showField="LastPreviewError" ma:web="c0164e30-f6e2-4fcb-a5e1-373c3bc191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5" nillable="true" ma:displayName="Last Preview Attempt Result" ma:default="" ma:list="{AF856932-3D43-4527-996A-E8B3B7B1C37C}" ma:internalName="LastPreviewResultLookup" ma:readOnly="true" ma:showField="LastPreviewResult" ma:web="c0164e30-f6e2-4fcb-a5e1-373c3bc191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6" nillable="true" ma:displayName="Last Preview Attempted On" ma:default="" ma:list="{AF856932-3D43-4527-996A-E8B3B7B1C37C}" ma:internalName="LastPreviewAttemptDateLookup" ma:readOnly="true" ma:showField="LastPreviewAttemptDate" ma:web="c0164e30-f6e2-4fcb-a5e1-373c3bc191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7" nillable="true" ma:displayName="Last Previewed By" ma:default="" ma:list="{AF856932-3D43-4527-996A-E8B3B7B1C37C}" ma:internalName="LastPreviewedByLookup" ma:readOnly="true" ma:showField="LastPreviewedBy" ma:web="c0164e30-f6e2-4fcb-a5e1-373c3bc191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8" nillable="true" ma:displayName="Last Previewed Date" ma:default="" ma:list="{AF856932-3D43-4527-996A-E8B3B7B1C37C}" ma:internalName="LastPreviewTimeLookup" ma:readOnly="true" ma:showField="LastPreviewTime" ma:web="c0164e30-f6e2-4fcb-a5e1-373c3bc191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59" nillable="true" ma:displayName="Last Previewed Version" ma:default="" ma:list="{AF856932-3D43-4527-996A-E8B3B7B1C37C}" ma:internalName="LastPreviewVersionLookup" ma:readOnly="true" ma:showField="LastPreviewVersion" ma:web="c0164e30-f6e2-4fcb-a5e1-373c3bc191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0" nillable="true" ma:displayName="Last Publish Attempt Error" ma:default="" ma:list="{AF856932-3D43-4527-996A-E8B3B7B1C37C}" ma:internalName="LastPublishErrorLookup" ma:readOnly="true" ma:showField="LastPublishError" ma:web="c0164e30-f6e2-4fcb-a5e1-373c3bc191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1" nillable="true" ma:displayName="Last Publish Attempt Result" ma:default="" ma:list="{AF856932-3D43-4527-996A-E8B3B7B1C37C}" ma:internalName="LastPublishResultLookup" ma:readOnly="true" ma:showField="LastPublishResult" ma:web="c0164e30-f6e2-4fcb-a5e1-373c3bc191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2" nillable="true" ma:displayName="Last Publish Attempted On" ma:default="" ma:list="{AF856932-3D43-4527-996A-E8B3B7B1C37C}" ma:internalName="LastPublishAttemptDateLookup" ma:readOnly="true" ma:showField="LastPublishAttemptDate" ma:web="c0164e30-f6e2-4fcb-a5e1-373c3bc191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3" nillable="true" ma:displayName="Last Published By" ma:default="" ma:list="{AF856932-3D43-4527-996A-E8B3B7B1C37C}" ma:internalName="LastPublishedByLookup" ma:readOnly="true" ma:showField="LastPublishedBy" ma:web="c0164e30-f6e2-4fcb-a5e1-373c3bc191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4" nillable="true" ma:displayName="Last Published Date" ma:default="" ma:list="{AF856932-3D43-4527-996A-E8B3B7B1C37C}" ma:internalName="LastPublishTimeLookup" ma:readOnly="true" ma:showField="LastPublishTime" ma:web="c0164e30-f6e2-4fcb-a5e1-373c3bc191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5" nillable="true" ma:displayName="Last Published Version" ma:default="" ma:list="{AF856932-3D43-4527-996A-E8B3B7B1C37C}" ma:internalName="LastPublishVersionLookup" ma:readOnly="true" ma:showField="LastPublishVersion" ma:web="c0164e30-f6e2-4fcb-a5e1-373c3bc191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6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7" nillable="true" ma:displayName="Legacy Data" ma:default="" ma:internalName="LegacyData" ma:readOnly="false">
      <xsd:simpleType>
        <xsd:restriction base="dms:Note"/>
      </xsd:simpleType>
    </xsd:element>
    <xsd:element name="TPLaunchHelpLink" ma:index="68" nillable="true" ma:displayName="Link to Launch Help Topic" ma:default="" ma:internalName="TPLaunchHelpLink">
      <xsd:simpleType>
        <xsd:restriction base="dms:Text"/>
      </xsd:simpleType>
    </xsd:element>
    <xsd:element name="LocComments" ma:index="69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0" nillable="true" ma:displayName="Loc Last Loc Attempt Version" ma:default="" ma:list="{8EFD8EBB-05C5-42ED-949E-5798BCB984B6}" ma:internalName="LocLastLocAttemptVersionLookup" ma:readOnly="false" ma:showField="LastLocAttemptVersion" ma:web="c0164e30-f6e2-4fcb-a5e1-373c3bc191c6">
      <xsd:simpleType>
        <xsd:restriction base="dms:Lookup"/>
      </xsd:simpleType>
    </xsd:element>
    <xsd:element name="LocLastLocAttemptVersionTypeLookup" ma:index="71" nillable="true" ma:displayName="Loc Last Loc Attempt Version Type" ma:default="" ma:list="{8EFD8EBB-05C5-42ED-949E-5798BCB984B6}" ma:internalName="LocLastLocAttemptVersionTypeLookup" ma:readOnly="true" ma:showField="LastLocAttemptVersionType" ma:web="c0164e30-f6e2-4fcb-a5e1-373c3bc191c6">
      <xsd:simpleType>
        <xsd:restriction base="dms:Lookup"/>
      </xsd:simpleType>
    </xsd:element>
    <xsd:element name="LocManualTestRequired" ma:index="72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3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4" nillable="true" ma:displayName="Loc New Published Version Lookup" ma:default="" ma:list="{8EFD8EBB-05C5-42ED-949E-5798BCB984B6}" ma:internalName="LocNewPublishedVersionLookup" ma:readOnly="true" ma:showField="NewPublishedVersion" ma:web="c0164e30-f6e2-4fcb-a5e1-373c3bc191c6">
      <xsd:simpleType>
        <xsd:restriction base="dms:Lookup"/>
      </xsd:simpleType>
    </xsd:element>
    <xsd:element name="LocOverallHandbackStatusLookup" ma:index="75" nillable="true" ma:displayName="Loc Overall Handback Status" ma:default="" ma:list="{8EFD8EBB-05C5-42ED-949E-5798BCB984B6}" ma:internalName="LocOverallHandbackStatusLookup" ma:readOnly="true" ma:showField="OverallHandbackStatus" ma:web="c0164e30-f6e2-4fcb-a5e1-373c3bc191c6">
      <xsd:simpleType>
        <xsd:restriction base="dms:Lookup"/>
      </xsd:simpleType>
    </xsd:element>
    <xsd:element name="LocOverallLocStatusLookup" ma:index="76" nillable="true" ma:displayName="Loc Overall Localize Status" ma:default="" ma:list="{8EFD8EBB-05C5-42ED-949E-5798BCB984B6}" ma:internalName="LocOverallLocStatusLookup" ma:readOnly="true" ma:showField="OverallLocStatus" ma:web="c0164e30-f6e2-4fcb-a5e1-373c3bc191c6">
      <xsd:simpleType>
        <xsd:restriction base="dms:Lookup"/>
      </xsd:simpleType>
    </xsd:element>
    <xsd:element name="LocOverallPreviewStatusLookup" ma:index="77" nillable="true" ma:displayName="Loc Overall Preview Status" ma:default="" ma:list="{8EFD8EBB-05C5-42ED-949E-5798BCB984B6}" ma:internalName="LocOverallPreviewStatusLookup" ma:readOnly="true" ma:showField="OverallPreviewStatus" ma:web="c0164e30-f6e2-4fcb-a5e1-373c3bc191c6">
      <xsd:simpleType>
        <xsd:restriction base="dms:Lookup"/>
      </xsd:simpleType>
    </xsd:element>
    <xsd:element name="LocOverallPublishStatusLookup" ma:index="78" nillable="true" ma:displayName="Loc Overall Publish Status" ma:default="" ma:list="{8EFD8EBB-05C5-42ED-949E-5798BCB984B6}" ma:internalName="LocOverallPublishStatusLookup" ma:readOnly="true" ma:showField="OverallPublishStatus" ma:web="c0164e30-f6e2-4fcb-a5e1-373c3bc191c6">
      <xsd:simpleType>
        <xsd:restriction base="dms:Lookup"/>
      </xsd:simpleType>
    </xsd:element>
    <xsd:element name="IntlLocPriority" ma:index="79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0" nillable="true" ma:displayName="Loc Processed For Handoffs" ma:default="" ma:list="{8EFD8EBB-05C5-42ED-949E-5798BCB984B6}" ma:internalName="LocProcessedForHandoffsLookup" ma:readOnly="true" ma:showField="ProcessedForHandoffs" ma:web="c0164e30-f6e2-4fcb-a5e1-373c3bc191c6">
      <xsd:simpleType>
        <xsd:restriction base="dms:Lookup"/>
      </xsd:simpleType>
    </xsd:element>
    <xsd:element name="LocProcessedForMarketsLookup" ma:index="81" nillable="true" ma:displayName="Loc Processed For Markets" ma:default="" ma:list="{8EFD8EBB-05C5-42ED-949E-5798BCB984B6}" ma:internalName="LocProcessedForMarketsLookup" ma:readOnly="true" ma:showField="ProcessedForMarkets" ma:web="c0164e30-f6e2-4fcb-a5e1-373c3bc191c6">
      <xsd:simpleType>
        <xsd:restriction base="dms:Lookup"/>
      </xsd:simpleType>
    </xsd:element>
    <xsd:element name="LocPublishedDependentAssetsLookup" ma:index="82" nillable="true" ma:displayName="Loc Published Dependent Assets" ma:default="" ma:list="{8EFD8EBB-05C5-42ED-949E-5798BCB984B6}" ma:internalName="LocPublishedDependentAssetsLookup" ma:readOnly="true" ma:showField="PublishedDependentAssets" ma:web="c0164e30-f6e2-4fcb-a5e1-373c3bc191c6">
      <xsd:simpleType>
        <xsd:restriction base="dms:Lookup"/>
      </xsd:simpleType>
    </xsd:element>
    <xsd:element name="LocPublishedLinkedAssetsLookup" ma:index="83" nillable="true" ma:displayName="Loc Published Linked Assets" ma:default="" ma:list="{8EFD8EBB-05C5-42ED-949E-5798BCB984B6}" ma:internalName="LocPublishedLinkedAssetsLookup" ma:readOnly="true" ma:showField="PublishedLinkedAssets" ma:web="c0164e30-f6e2-4fcb-a5e1-373c3bc191c6">
      <xsd:simpleType>
        <xsd:restriction base="dms:Lookup"/>
      </xsd:simpleType>
    </xsd:element>
    <xsd:element name="LocRecommendedHandoff" ma:index="84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6" nillable="true" ma:taxonomy="true" ma:internalName="LocalizationTagsTaxHTField0" ma:taxonomyFieldName="LocalizationTags" ma:displayName="Localization Tags" ma:readOnly="false" ma:default="" ma:fieldId="{fd2b6ab4-0093-4a89-9931-766d682ba0ad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7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8" nillable="true" ma:displayName="Manager" ma:hidden="true" ma:internalName="Manager" ma:readOnly="false">
      <xsd:simpleType>
        <xsd:restriction base="dms:Text"/>
      </xsd:simpleType>
    </xsd:element>
    <xsd:element name="Markets" ma:index="89" nillable="true" ma:displayName="Markets" ma:default="" ma:description="Leave blank to show in all markets" ma:list="{95283750-1901-4DB4-A125-8ACBF66C0279}" ma:internalName="Markets" ma:readOnly="false" ma:showField="MarketName" ma:web="c0164e30-f6e2-4fcb-a5e1-373c3bc191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0" nillable="true" ma:displayName="Milestone" ma:default="" ma:internalName="Milestone" ma:readOnly="false">
      <xsd:simpleType>
        <xsd:restriction base="dms:Unknown"/>
      </xsd:simpleType>
    </xsd:element>
    <xsd:element name="TPNamespace" ma:index="93" nillable="true" ma:displayName="Namespace" ma:default="" ma:internalName="TPNamespace">
      <xsd:simpleType>
        <xsd:restriction base="dms:Text"/>
      </xsd:simpleType>
    </xsd:element>
    <xsd:element name="NumericId" ma:index="94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5" nillable="true" ma:displayName="NumOfRatings" ma:default="" ma:list="{AF856932-3D43-4527-996A-E8B3B7B1C37C}" ma:internalName="NumOfRatingsLookup" ma:readOnly="true" ma:showField="NumOfRatings" ma:web="c0164e30-f6e2-4fcb-a5e1-373c3bc191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6" nillable="true" ma:displayName="OOCacheId" ma:internalName="OOCacheId" ma:readOnly="false">
      <xsd:simpleType>
        <xsd:restriction base="dms:Text"/>
      </xsd:simpleType>
    </xsd:element>
    <xsd:element name="OpenTemplate" ma:index="97" nillable="true" ma:displayName="Open Template" ma:default="true" ma:internalName="OpenTemplate">
      <xsd:simpleType>
        <xsd:restriction base="dms:Boolean"/>
      </xsd:simpleType>
    </xsd:element>
    <xsd:element name="OriginAsset" ma:index="98" nillable="true" ma:displayName="Origin Asset" ma:default="" ma:internalName="OriginAsset" ma:readOnly="false">
      <xsd:simpleType>
        <xsd:restriction base="dms:Text"/>
      </xsd:simpleType>
    </xsd:element>
    <xsd:element name="OriginalRelease" ma:index="99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0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1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2" nillable="true" ma:displayName="Parent Asset Id" ma:default="" ma:internalName="ParentAssetId" ma:readOnly="false">
      <xsd:simpleType>
        <xsd:restriction base="dms:Text"/>
      </xsd:simpleType>
    </xsd:element>
    <xsd:element name="PlannedPubDate" ma:index="103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4" nillable="true" ma:displayName="Policheck Words" ma:default="" ma:internalName="PolicheckWords" ma:readOnly="false">
      <xsd:simpleType>
        <xsd:restriction base="dms:Text"/>
      </xsd:simpleType>
    </xsd:element>
    <xsd:element name="BusinessGroup" ma:index="105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6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7" nillable="true" ma:displayName="Provider" ma:default="" ma:internalName="Provider" ma:readOnly="false">
      <xsd:simpleType>
        <xsd:restriction base="dms:Unknown"/>
      </xsd:simpleType>
    </xsd:element>
    <xsd:element name="Providers" ma:index="108" nillable="true" ma:displayName="Providers" ma:default="" ma:internalName="Providers">
      <xsd:simpleType>
        <xsd:restriction base="dms:Unknown"/>
      </xsd:simpleType>
    </xsd:element>
    <xsd:element name="PublishStatusLookup" ma:index="109" nillable="true" ma:displayName="Publish Status" ma:default="" ma:list="{AF856932-3D43-4527-996A-E8B3B7B1C37C}" ma:internalName="PublishStatusLookup" ma:readOnly="false" ma:showField="PublishStatus" ma:web="c0164e30-f6e2-4fcb-a5e1-373c3bc191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0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1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2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4" nillable="true" ma:taxonomy="true" ma:internalName="ScenarioTagsTaxHTField0" ma:taxonomyFieldName="ScenarioTags" ma:displayName="Scenarios" ma:readOnly="false" ma:default="" ma:fieldId="{f84cfbcb-8143-476f-b5d8-022224182b94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6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7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8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19" nillable="true" ma:displayName="Submitter ID" ma:default="" ma:internalName="SubmitterId" ma:readOnly="false">
      <xsd:simpleType>
        <xsd:restriction base="dms:Text"/>
      </xsd:simpleType>
    </xsd:element>
    <xsd:element name="TaxCatchAll" ma:index="120" nillable="true" ma:displayName="Taxonomy Catch All Column" ma:hidden="true" ma:list="{660dc607-bbf8-476f-b86a-c9f21b85bb3e}" ma:internalName="TaxCatchAll" ma:showField="CatchAllData" ma:web="c0164e30-f6e2-4fcb-a5e1-373c3bc191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1" nillable="true" ma:displayName="Taxonomy Catch All Column1" ma:hidden="true" ma:list="{660dc607-bbf8-476f-b86a-c9f21b85bb3e}" ma:internalName="TaxCatchAllLabel" ma:readOnly="true" ma:showField="CatchAllDataLabel" ma:web="c0164e30-f6e2-4fcb-a5e1-373c3bc191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2" nillable="true" ma:displayName="Template Status" ma:default="" ma:internalName="TemplateStatus">
      <xsd:simpleType>
        <xsd:restriction base="dms:Unknown"/>
      </xsd:simpleType>
    </xsd:element>
    <xsd:element name="TemplateTemplateType" ma:index="123" nillable="true" ma:displayName="Template Type" ma:default="" ma:internalName="TemplateTemplateType">
      <xsd:simpleType>
        <xsd:restriction base="dms:Unknown"/>
      </xsd:simpleType>
    </xsd:element>
    <xsd:element name="ThumbnailAssetId" ma:index="124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5" nillable="true" ma:displayName="Times Cloned" ma:default="" ma:internalName="TimesCloned" ma:readOnly="false">
      <xsd:simpleType>
        <xsd:restriction base="dms:Number"/>
      </xsd:simpleType>
    </xsd:element>
    <xsd:element name="TrustLevel" ma:index="127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8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29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0" nillable="true" ma:displayName="UA Notes" ma:default="" ma:internalName="UANotes" ma:readOnly="false">
      <xsd:simpleType>
        <xsd:restriction base="dms:Note"/>
      </xsd:simpleType>
    </xsd:element>
    <xsd:element name="TPAppVersion" ma:index="131" nillable="true" ma:displayName="Version" ma:default="" ma:internalName="TPAppVersion">
      <xsd:simpleType>
        <xsd:restriction base="dms:Text"/>
      </xsd:simpleType>
    </xsd:element>
    <xsd:element name="VoteCount" ma:index="132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1" ma:displayName="Content Type"/>
        <xsd:element ref="dc:title" minOccurs="0" maxOccurs="1" ma:index="12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3D4FF3-70D0-4951-9F3B-B758C8D4E8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E00848-72BA-4627-B5E5-A96422AACCB7}">
  <ds:schemaRefs>
    <ds:schemaRef ds:uri="http://schemas.microsoft.com/office/2006/metadata/properties"/>
    <ds:schemaRef ds:uri="http://schemas.microsoft.com/office/infopath/2007/PartnerControls"/>
    <ds:schemaRef ds:uri="c0164e30-f6e2-4fcb-a5e1-373c3bc191c6"/>
  </ds:schemaRefs>
</ds:datastoreItem>
</file>

<file path=customXml/itemProps3.xml><?xml version="1.0" encoding="utf-8"?>
<ds:datastoreItem xmlns:ds="http://schemas.openxmlformats.org/officeDocument/2006/customXml" ds:itemID="{AE89005F-5C6C-4C00-9999-0DEFD21E2A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164e30-f6e2-4fcb-a5e1-373c3bc191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งานนำเสนอทางวิชาการสำหรับหลักสูตรระดับวิทยาลัย (การออกแบบกระดาษและดินสอ)</Template>
  <TotalTime>97</TotalTime>
  <Words>635</Words>
  <Application>Microsoft Office PowerPoint</Application>
  <PresentationFormat>นำเสนอทางหน้าจอ (4:3)</PresentationFormat>
  <Paragraphs>224</Paragraphs>
  <Slides>11</Slides>
  <Notes>10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9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11</vt:i4>
      </vt:variant>
    </vt:vector>
  </HeadingPairs>
  <TitlesOfParts>
    <vt:vector size="21" baseType="lpstr">
      <vt:lpstr>Calibri</vt:lpstr>
      <vt:lpstr>Forte</vt:lpstr>
      <vt:lpstr>JS Sarunya</vt:lpstr>
      <vt:lpstr>JS Toomtam</vt:lpstr>
      <vt:lpstr>Tahoma</vt:lpstr>
      <vt:lpstr>TH Niramit AS</vt:lpstr>
      <vt:lpstr>Tw Cen MT</vt:lpstr>
      <vt:lpstr>Wingdings</vt:lpstr>
      <vt:lpstr>Wingdings 2</vt:lpstr>
      <vt:lpstr>Student presentation</vt:lpstr>
      <vt:lpstr>รายงานผลการดำเนินงาน ประจำเดือนพฤษภาคม 2564</vt:lpstr>
      <vt:lpstr>ข้อมูล</vt:lpstr>
      <vt:lpstr>จำนวนผู้มีสิทธิรักษา</vt:lpstr>
      <vt:lpstr>รายงานประชากรแยกตามกลุ่มอายุ/เพศ </vt:lpstr>
      <vt:lpstr>สถิติการเข้ารับบริการ</vt:lpstr>
      <vt:lpstr>สถิติการส่งต่อ</vt:lpstr>
      <vt:lpstr>โรงพยาบาลส่งต่อ</vt:lpstr>
      <vt:lpstr>รายการส่งตัวของศูนย์สุขภาพชุมชน </vt:lpstr>
      <vt:lpstr>10 อันดับโรคที่พบในศูนย์สุขภาพชุมชน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รายงานผลการดำเนินงาน ประจำเดือนพฤษภาคม 2564</dc:title>
  <dc:creator>lenovo ubon</dc:creator>
  <cp:lastModifiedBy>lenovo ubon</cp:lastModifiedBy>
  <cp:revision>10</cp:revision>
  <dcterms:created xsi:type="dcterms:W3CDTF">2021-06-04T03:20:16Z</dcterms:created>
  <dcterms:modified xsi:type="dcterms:W3CDTF">2021-06-08T03:46:33Z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TC101671251033</vt:lpwstr>
  </property>
  <property fmtid="{D5CDD505-2E9C-101B-9397-08002B2CF9AE}" pid="3" name="ContentTypeId">
    <vt:lpwstr>0x010100D0CEEBE0F37842489D6D993FE8FD8A0604009474E9FCFE7DB94596F9220168507702</vt:lpwstr>
  </property>
  <property fmtid="{D5CDD505-2E9C-101B-9397-08002B2CF9AE}" pid="4" name="ImageGenCounter">
    <vt:i4>0</vt:i4>
  </property>
  <property fmtid="{D5CDD505-2E9C-101B-9397-08002B2CF9AE}" pid="5" name="ViolationReportStatus">
    <vt:lpwstr>None</vt:lpwstr>
  </property>
  <property fmtid="{D5CDD505-2E9C-101B-9397-08002B2CF9AE}" pid="6" name="ImageGenStatus">
    <vt:i4>0</vt:i4>
  </property>
  <property fmtid="{D5CDD505-2E9C-101B-9397-08002B2CF9AE}" pid="7" name="PolicheckStatus">
    <vt:i4>0</vt:i4>
  </property>
  <property fmtid="{D5CDD505-2E9C-101B-9397-08002B2CF9AE}" pid="8" name="Applications">
    <vt:lpwstr>67;#Template 12;#53;#PowerPoint 12;#407;#PowerPoint 14</vt:lpwstr>
  </property>
  <property fmtid="{D5CDD505-2E9C-101B-9397-08002B2CF9AE}" pid="9" name="PolicheckCounter">
    <vt:i4>0</vt:i4>
  </property>
  <property fmtid="{D5CDD505-2E9C-101B-9397-08002B2CF9AE}" pid="10" name="APTrustLevel">
    <vt:r8>1</vt:r8>
  </property>
  <property fmtid="{D5CDD505-2E9C-101B-9397-08002B2CF9AE}" pid="11" name="Order">
    <vt:r8>2310800</vt:r8>
  </property>
</Properties>
</file>